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0" r:id="rId3"/>
    <p:sldId id="261" r:id="rId4"/>
    <p:sldId id="262" r:id="rId5"/>
    <p:sldId id="264" r:id="rId6"/>
    <p:sldId id="257" r:id="rId7"/>
    <p:sldId id="256" r:id="rId8"/>
    <p:sldId id="268" r:id="rId9"/>
    <p:sldId id="267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95" d="100"/>
          <a:sy n="95" d="100"/>
        </p:scale>
        <p:origin x="381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24806-294D-4832-984F-08CF8C700921}" type="datetimeFigureOut">
              <a:rPr lang="en-GB" smtClean="0"/>
              <a:t>23/06/2017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0F131-1E97-4D1A-B4A8-5721D0A5F3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942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24806-294D-4832-984F-08CF8C700921}" type="datetimeFigureOut">
              <a:rPr lang="en-GB" smtClean="0"/>
              <a:t>23/06/2017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0F131-1E97-4D1A-B4A8-5721D0A5F3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563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24806-294D-4832-984F-08CF8C700921}" type="datetimeFigureOut">
              <a:rPr lang="en-GB" smtClean="0"/>
              <a:t>23/06/2017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0F131-1E97-4D1A-B4A8-5721D0A5F3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1228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24806-294D-4832-984F-08CF8C700921}" type="datetimeFigureOut">
              <a:rPr lang="en-GB" smtClean="0"/>
              <a:t>23/06/2017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0F131-1E97-4D1A-B4A8-5721D0A5F3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091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24806-294D-4832-984F-08CF8C700921}" type="datetimeFigureOut">
              <a:rPr lang="en-GB" smtClean="0"/>
              <a:t>23/06/2017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0F131-1E97-4D1A-B4A8-5721D0A5F3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671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24806-294D-4832-984F-08CF8C700921}" type="datetimeFigureOut">
              <a:rPr lang="en-GB" smtClean="0"/>
              <a:t>23/06/2017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0F131-1E97-4D1A-B4A8-5721D0A5F3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4558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24806-294D-4832-984F-08CF8C700921}" type="datetimeFigureOut">
              <a:rPr lang="en-GB" smtClean="0"/>
              <a:t>23/06/2017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0F131-1E97-4D1A-B4A8-5721D0A5F3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349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24806-294D-4832-984F-08CF8C700921}" type="datetimeFigureOut">
              <a:rPr lang="en-GB" smtClean="0"/>
              <a:t>23/06/2017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0F131-1E97-4D1A-B4A8-5721D0A5F3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9434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24806-294D-4832-984F-08CF8C700921}" type="datetimeFigureOut">
              <a:rPr lang="en-GB" smtClean="0"/>
              <a:t>23/06/2017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0F131-1E97-4D1A-B4A8-5721D0A5F3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5267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24806-294D-4832-984F-08CF8C700921}" type="datetimeFigureOut">
              <a:rPr lang="en-GB" smtClean="0"/>
              <a:t>23/06/2017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0F131-1E97-4D1A-B4A8-5721D0A5F3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328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24806-294D-4832-984F-08CF8C700921}" type="datetimeFigureOut">
              <a:rPr lang="en-GB" smtClean="0"/>
              <a:t>23/06/2017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0F131-1E97-4D1A-B4A8-5721D0A5F3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638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24806-294D-4832-984F-08CF8C700921}" type="datetimeFigureOut">
              <a:rPr lang="en-GB" smtClean="0"/>
              <a:t>23/06/2017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50F131-1E97-4D1A-B4A8-5721D0A5F3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200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Revisal Black" panose="00000A00000000000000" pitchFamily="50" charset="0"/>
              </a:rPr>
              <a:t>What do we mean by “audio feature”?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1" dirty="0">
                <a:latin typeface="Revisal" panose="00000500000000000000" pitchFamily="50" charset="0"/>
              </a:rPr>
              <a:t>Ideal:</a:t>
            </a:r>
            <a:r>
              <a:rPr lang="en-GB" dirty="0">
                <a:latin typeface="Revisal" panose="00000500000000000000" pitchFamily="50" charset="0"/>
              </a:rPr>
              <a:t> </a:t>
            </a:r>
            <a:r>
              <a:rPr lang="en-GB" i="1" dirty="0">
                <a:latin typeface="Revisal" panose="00000500000000000000" pitchFamily="50" charset="0"/>
              </a:rPr>
              <a:t>TRUE MEANING</a:t>
            </a:r>
            <a:r>
              <a:rPr lang="en-GB" dirty="0">
                <a:latin typeface="Revisal" panose="00000500000000000000" pitchFamily="50" charset="0"/>
              </a:rPr>
              <a:t> extracted from the audio signal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835" y="2231921"/>
            <a:ext cx="5893509" cy="4420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1739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ED52C0-9127-4682-A3CE-6C59F0A04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Chromagram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1B9301-E1A3-4E65-8ECC-27F138F5D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i="1" dirty="0"/>
              <a:t>Motivation</a:t>
            </a:r>
          </a:p>
          <a:p>
            <a:r>
              <a:rPr lang="en-GB" sz="2400" dirty="0"/>
              <a:t>Reduce spectrogram in a way informed by musical structure</a:t>
            </a:r>
          </a:p>
          <a:p>
            <a:pPr marL="0" indent="0">
              <a:buNone/>
            </a:pPr>
            <a:r>
              <a:rPr lang="en-GB" i="1" dirty="0"/>
              <a:t>Limitations</a:t>
            </a:r>
          </a:p>
          <a:p>
            <a:r>
              <a:rPr lang="en-GB" sz="2400" dirty="0"/>
              <a:t>Time/frequency resolution </a:t>
            </a:r>
            <a:r>
              <a:rPr lang="en-GB" sz="2400" dirty="0" err="1"/>
              <a:t>tradeoff</a:t>
            </a:r>
            <a:endParaRPr lang="en-GB" sz="2400" dirty="0"/>
          </a:p>
          <a:p>
            <a:r>
              <a:rPr lang="en-GB" sz="2400" dirty="0"/>
              <a:t>Misleading outcome of harmonic folding (different approaches to this)</a:t>
            </a:r>
          </a:p>
          <a:p>
            <a:r>
              <a:rPr lang="en-GB" sz="2400" dirty="0"/>
              <a:t>Intrinsic difficulties, e.g. with temperament</a:t>
            </a:r>
          </a:p>
          <a:p>
            <a:pPr marL="0" indent="0">
              <a:buNone/>
            </a:pPr>
            <a:r>
              <a:rPr lang="en-GB" i="1" dirty="0"/>
              <a:t>Applications</a:t>
            </a:r>
          </a:p>
          <a:p>
            <a:r>
              <a:rPr lang="en-GB" sz="2400" dirty="0"/>
              <a:t>Chord and key estimation</a:t>
            </a:r>
          </a:p>
          <a:p>
            <a:r>
              <a:rPr lang="en-GB" sz="2400" dirty="0"/>
              <a:t>“Harmonic feature” for search, retrieval &amp; similarity tasks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1455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Revisal Black" panose="00000A00000000000000" pitchFamily="50" charset="0"/>
              </a:rPr>
              <a:t>What do we mean by “audio feature”?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1" dirty="0">
                <a:latin typeface="Revisal" panose="00000500000000000000" pitchFamily="50" charset="0"/>
              </a:rPr>
              <a:t>Ideal:</a:t>
            </a:r>
            <a:r>
              <a:rPr lang="en-GB" dirty="0">
                <a:latin typeface="Revisal" panose="00000500000000000000" pitchFamily="50" charset="0"/>
              </a:rPr>
              <a:t> </a:t>
            </a:r>
            <a:r>
              <a:rPr lang="en-GB" i="1" dirty="0">
                <a:latin typeface="Revisal" panose="00000500000000000000" pitchFamily="50" charset="0"/>
              </a:rPr>
              <a:t>TRUE MEANING</a:t>
            </a:r>
            <a:r>
              <a:rPr lang="en-GB" dirty="0">
                <a:latin typeface="Revisal" panose="00000500000000000000" pitchFamily="50" charset="0"/>
              </a:rPr>
              <a:t> extracted from the audio signal</a:t>
            </a:r>
          </a:p>
          <a:p>
            <a:pPr marL="0" indent="0">
              <a:buNone/>
            </a:pPr>
            <a:endParaRPr lang="en-GB" dirty="0">
              <a:latin typeface="Revisal" panose="00000500000000000000" pitchFamily="50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029" y="2226041"/>
            <a:ext cx="6072467" cy="4552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305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Revisal Black" panose="00000A00000000000000" pitchFamily="50" charset="0"/>
              </a:rPr>
              <a:t>What do we mean by “audio feature”?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1" dirty="0">
                <a:latin typeface="Revisal" panose="00000500000000000000" pitchFamily="50" charset="0"/>
              </a:rPr>
              <a:t>Reality:</a:t>
            </a:r>
            <a:r>
              <a:rPr lang="en-GB" dirty="0">
                <a:latin typeface="Revisal" panose="00000500000000000000" pitchFamily="50" charset="0"/>
              </a:rPr>
              <a:t> something we can squint at &amp; interpret a bit</a:t>
            </a:r>
          </a:p>
          <a:p>
            <a:pPr marL="0" indent="0">
              <a:buNone/>
            </a:pPr>
            <a:endParaRPr lang="en-GB" dirty="0">
              <a:latin typeface="Revisal" panose="00000500000000000000" pitchFamily="50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845" y="2283083"/>
            <a:ext cx="6100819" cy="4574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437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“Low-level” and “high-level”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1" dirty="0"/>
              <a:t>Low-level: </a:t>
            </a:r>
            <a:r>
              <a:rPr lang="en-GB" dirty="0"/>
              <a:t>“mechanically recovered” from the audio</a:t>
            </a:r>
          </a:p>
          <a:p>
            <a:r>
              <a:rPr lang="en-GB" dirty="0"/>
              <a:t>e.g. amplitude, </a:t>
            </a:r>
            <a:r>
              <a:rPr lang="en-GB" dirty="0" err="1"/>
              <a:t>timbral</a:t>
            </a:r>
            <a:r>
              <a:rPr lang="en-GB" dirty="0"/>
              <a:t> descriptors, spectral features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r>
              <a:rPr lang="en-GB" i="1" dirty="0"/>
              <a:t>High-level: </a:t>
            </a:r>
            <a:r>
              <a:rPr lang="en-GB" dirty="0"/>
              <a:t>usually obtained from low-level features + lots of context (template matching, machine-learning, domain knowledge)</a:t>
            </a:r>
          </a:p>
          <a:p>
            <a:r>
              <a:rPr lang="en-GB" dirty="0"/>
              <a:t>e.g. key, pitch, tempo, notes, phrases, similarity</a:t>
            </a:r>
          </a:p>
        </p:txBody>
      </p:sp>
    </p:spTree>
    <p:extLst>
      <p:ext uri="{BB962C8B-B14F-4D97-AF65-F5344CB8AC3E}">
        <p14:creationId xmlns:p14="http://schemas.microsoft.com/office/powerpoint/2010/main" val="2457098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Vamp plugins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Small files you can install that add new feature extractors.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Once installed, can be used with several different “hosts”:</a:t>
            </a:r>
          </a:p>
          <a:p>
            <a:pPr lvl="1"/>
            <a:r>
              <a:rPr lang="en-GB" dirty="0"/>
              <a:t>Sonic </a:t>
            </a:r>
            <a:r>
              <a:rPr lang="en-GB" dirty="0" err="1"/>
              <a:t>Visualiser</a:t>
            </a:r>
            <a:endParaRPr lang="en-GB" dirty="0"/>
          </a:p>
          <a:p>
            <a:pPr lvl="1"/>
            <a:r>
              <a:rPr lang="en-GB" dirty="0"/>
              <a:t>Audacity audio editor (simple feature extractors only)</a:t>
            </a:r>
          </a:p>
          <a:p>
            <a:pPr lvl="1"/>
            <a:r>
              <a:rPr lang="en-GB" dirty="0"/>
              <a:t>Sonic Annotator – batch audio feature extraction program</a:t>
            </a:r>
          </a:p>
          <a:p>
            <a:pPr lvl="1"/>
            <a:r>
              <a:rPr lang="en-GB" dirty="0"/>
              <a:t>Python Vamp host – use with scientific coding packages for analysis, search, plotting etc</a:t>
            </a:r>
          </a:p>
        </p:txBody>
      </p:sp>
    </p:spTree>
    <p:extLst>
      <p:ext uri="{BB962C8B-B14F-4D97-AF65-F5344CB8AC3E}">
        <p14:creationId xmlns:p14="http://schemas.microsoft.com/office/powerpoint/2010/main" val="4083634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Vamp plugins and audio features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377" y="1443263"/>
            <a:ext cx="7474101" cy="4989811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1607" y="5723066"/>
            <a:ext cx="1091969" cy="812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675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does a Vamp feature consist of?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833" y="1502895"/>
            <a:ext cx="7504324" cy="5010861"/>
          </a:xfrm>
        </p:spPr>
      </p:pic>
    </p:spTree>
    <p:extLst>
      <p:ext uri="{BB962C8B-B14F-4D97-AF65-F5344CB8AC3E}">
        <p14:creationId xmlns:p14="http://schemas.microsoft.com/office/powerpoint/2010/main" val="3677533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ABA63A-E874-49D3-9E6A-2AF39251F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Getting Vamp plugins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45D2C35-AA21-4360-91C0-8542015B69E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234" y="1755286"/>
            <a:ext cx="4256226" cy="4351338"/>
          </a:xfr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A8FB629-9030-4FCA-98E0-DC50C360E19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Download links indexed at http://vamp-plugins.org/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2400" dirty="0"/>
              <a:t>(Installation involves unpacking and copying files to a library folder – we’d like to simplify this)</a:t>
            </a:r>
          </a:p>
        </p:txBody>
      </p:sp>
    </p:spTree>
    <p:extLst>
      <p:ext uri="{BB962C8B-B14F-4D97-AF65-F5344CB8AC3E}">
        <p14:creationId xmlns:p14="http://schemas.microsoft.com/office/powerpoint/2010/main" val="764043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17435-4FF7-4C59-A1E3-2AE36B2937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Example: </a:t>
            </a:r>
            <a:r>
              <a:rPr lang="en-GB" dirty="0" err="1"/>
              <a:t>Chromagram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EFD9C8-3057-44B6-A679-A8A31D95BB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36665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Somewhat representative of time-varying harmonic content</a:t>
            </a:r>
          </a:p>
          <a:p>
            <a:r>
              <a:rPr lang="en-GB" sz="2400" dirty="0"/>
              <a:t>Made by “wrapping around” time-frequency spectrogram into a single octave</a:t>
            </a:r>
          </a:p>
          <a:p>
            <a:r>
              <a:rPr lang="en-GB" sz="2400" dirty="0"/>
              <a:t>Various ways to do this </a:t>
            </a:r>
            <a:r>
              <a:rPr lang="en-GB" sz="2400" dirty="0">
                <a:latin typeface="Consolas" panose="020B0609020204030204" pitchFamily="49" charset="0"/>
              </a:rPr>
              <a:t>→</a:t>
            </a:r>
            <a:r>
              <a:rPr lang="en-GB" sz="2400" dirty="0"/>
              <a:t> lots of different </a:t>
            </a:r>
            <a:r>
              <a:rPr lang="en-GB" sz="2400" dirty="0" err="1"/>
              <a:t>chromagram</a:t>
            </a:r>
            <a:r>
              <a:rPr lang="en-GB" sz="2400" dirty="0"/>
              <a:t> plugins</a:t>
            </a:r>
          </a:p>
          <a:p>
            <a:pPr marL="0" indent="0">
              <a:buNone/>
            </a:pPr>
            <a:r>
              <a:rPr lang="en-GB" dirty="0"/>
              <a:t>Good example of an </a:t>
            </a:r>
            <a:r>
              <a:rPr lang="en-GB" i="1" dirty="0"/>
              <a:t>almost</a:t>
            </a:r>
            <a:r>
              <a:rPr lang="en-GB" dirty="0"/>
              <a:t> intuitively meaningful feature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A4341C-AB9C-4D80-9B47-2C55586762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857" y="2009670"/>
            <a:ext cx="4957739" cy="3262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239832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Revisal">
      <a:majorFont>
        <a:latin typeface="Revisal Black"/>
        <a:ea typeface=""/>
        <a:cs typeface=""/>
      </a:majorFont>
      <a:minorFont>
        <a:latin typeface="Revis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BCD623EF-43BD-42B2-91A5-C7D705AB2AF0}" vid="{0007D7D7-567E-456E-8422-09DCBE0822A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4017</TotalTime>
  <Words>316</Words>
  <Application>Microsoft Office PowerPoint</Application>
  <PresentationFormat>Widescreen</PresentationFormat>
  <Paragraphs>41</Paragraphs>
  <Slides>10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Consolas</vt:lpstr>
      <vt:lpstr>Revisal</vt:lpstr>
      <vt:lpstr>Revisal Black</vt:lpstr>
      <vt:lpstr>Theme1</vt:lpstr>
      <vt:lpstr>What do we mean by “audio feature”?</vt:lpstr>
      <vt:lpstr>What do we mean by “audio feature”?</vt:lpstr>
      <vt:lpstr>What do we mean by “audio feature”?</vt:lpstr>
      <vt:lpstr>“Low-level” and “high-level” features</vt:lpstr>
      <vt:lpstr>Vamp plugins</vt:lpstr>
      <vt:lpstr>Vamp plugins and audio features</vt:lpstr>
      <vt:lpstr>What does a Vamp feature consist of?</vt:lpstr>
      <vt:lpstr>Getting Vamp plugins</vt:lpstr>
      <vt:lpstr>Example: Chromagram</vt:lpstr>
      <vt:lpstr>Chromagram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Vamp plugins and “audio features”</dc:title>
  <dc:creator>Chris Cannam</dc:creator>
  <cp:lastModifiedBy>Chris Cannam</cp:lastModifiedBy>
  <cp:revision>17</cp:revision>
  <dcterms:created xsi:type="dcterms:W3CDTF">2015-07-02T08:10:28Z</dcterms:created>
  <dcterms:modified xsi:type="dcterms:W3CDTF">2017-06-23T10:41:38Z</dcterms:modified>
</cp:coreProperties>
</file>