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0" r:id="rId2"/>
    <p:sldMasterId id="2147483652" r:id="rId3"/>
  </p:sldMasterIdLst>
  <p:notesMasterIdLst>
    <p:notesMasterId r:id="rId11"/>
  </p:notesMasterIdLst>
  <p:sldIdLst>
    <p:sldId id="275" r:id="rId4"/>
    <p:sldId id="278" r:id="rId5"/>
    <p:sldId id="279" r:id="rId6"/>
    <p:sldId id="258" r:id="rId7"/>
    <p:sldId id="259" r:id="rId8"/>
    <p:sldId id="260" r:id="rId9"/>
    <p:sldId id="280" r:id="rId10"/>
  </p:sldIdLst>
  <p:sldSz cx="10080625" cy="7559675"/>
  <p:notesSz cx="7772400" cy="10058400"/>
  <p:defaultTextStyle>
    <a:defPPr>
      <a:defRPr lang="en-GB"/>
    </a:defPPr>
    <a:lvl1pPr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ius ADF No2" pitchFamily="32" charset="0"/>
        <a:ea typeface="+mn-ea"/>
        <a:cs typeface="+mn-cs"/>
      </a:defRPr>
    </a:lvl5pPr>
    <a:lvl6pPr marL="2286000" algn="l" defTabSz="914400" rtl="0" eaLnBrk="1" latinLnBrk="0" hangingPunct="1">
      <a:defRPr kern="1200">
        <a:solidFill>
          <a:schemeClr val="bg1"/>
        </a:solidFill>
        <a:latin typeface="Gillius ADF No2" pitchFamily="32" charset="0"/>
        <a:ea typeface="+mn-ea"/>
        <a:cs typeface="+mn-cs"/>
      </a:defRPr>
    </a:lvl6pPr>
    <a:lvl7pPr marL="2743200" algn="l" defTabSz="914400" rtl="0" eaLnBrk="1" latinLnBrk="0" hangingPunct="1">
      <a:defRPr kern="1200">
        <a:solidFill>
          <a:schemeClr val="bg1"/>
        </a:solidFill>
        <a:latin typeface="Gillius ADF No2" pitchFamily="32" charset="0"/>
        <a:ea typeface="+mn-ea"/>
        <a:cs typeface="+mn-cs"/>
      </a:defRPr>
    </a:lvl7pPr>
    <a:lvl8pPr marL="3200400" algn="l" defTabSz="914400" rtl="0" eaLnBrk="1" latinLnBrk="0" hangingPunct="1">
      <a:defRPr kern="1200">
        <a:solidFill>
          <a:schemeClr val="bg1"/>
        </a:solidFill>
        <a:latin typeface="Gillius ADF No2" pitchFamily="32" charset="0"/>
        <a:ea typeface="+mn-ea"/>
        <a:cs typeface="+mn-cs"/>
      </a:defRPr>
    </a:lvl8pPr>
    <a:lvl9pPr marL="3657600" algn="l" defTabSz="914400" rtl="0" eaLnBrk="1" latinLnBrk="0" hangingPunct="1">
      <a:defRPr kern="1200">
        <a:solidFill>
          <a:schemeClr val="bg1"/>
        </a:solidFill>
        <a:latin typeface="Gillius ADF No2" pitchFamily="3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352" autoAdjust="0"/>
  </p:normalViewPr>
  <p:slideViewPr>
    <p:cSldViewPr>
      <p:cViewPr varScale="1">
        <p:scale>
          <a:sx n="59" d="100"/>
          <a:sy n="59" d="100"/>
        </p:scale>
        <p:origin x="1692" y="8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AutoShape 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6" name="AutoShape 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7" name="AutoShape 3"/>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8" name="AutoShape 4"/>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9" name="AutoShape 5"/>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0" name="AutoShape 6"/>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1" name="AutoShape 7"/>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2" name="AutoShape 8"/>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3" name="AutoShape 9"/>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4" name="AutoShape 10"/>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5" name="AutoShape 1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6" name="AutoShape 1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7" name="AutoShape 13"/>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8" name="AutoShape 14"/>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9" name="AutoShape 15"/>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0" name="AutoShape 16"/>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1" name="AutoShape 17"/>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2" name="AutoShape 18"/>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3" name="AutoShape 19"/>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4" name="AutoShape 20"/>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5" name="AutoShape 21"/>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6" name="AutoShape 22"/>
          <p:cNvSpPr>
            <a:spLocks noChangeArrowheads="1"/>
          </p:cNvSpPr>
          <p:nvPr/>
        </p:nvSpPr>
        <p:spPr bwMode="auto">
          <a:xfrm>
            <a:off x="0" y="0"/>
            <a:ext cx="7772400" cy="100584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7" name="Text Box 23"/>
          <p:cNvSpPr txBox="1">
            <a:spLocks noChangeArrowheads="1"/>
          </p:cNvSpPr>
          <p:nvPr/>
        </p:nvSpPr>
        <p:spPr bwMode="auto">
          <a:xfrm>
            <a:off x="1587500" y="1006475"/>
            <a:ext cx="4595813" cy="34480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68" name="Rectangle 24"/>
          <p:cNvSpPr>
            <a:spLocks noGrp="1" noChangeArrowheads="1"/>
          </p:cNvSpPr>
          <p:nvPr>
            <p:ph type="body"/>
          </p:nvPr>
        </p:nvSpPr>
        <p:spPr bwMode="auto">
          <a:xfrm>
            <a:off x="1185863" y="4787900"/>
            <a:ext cx="5384800" cy="3803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smtClean="0"/>
          </a:p>
        </p:txBody>
      </p:sp>
      <p:sp>
        <p:nvSpPr>
          <p:cNvPr id="6169" name="Rectangle 25"/>
          <p:cNvSpPr>
            <a:spLocks noGrp="1" noRot="1" noChangeAspect="1" noChangeArrowheads="1"/>
          </p:cNvSpPr>
          <p:nvPr>
            <p:ph type="sldImg"/>
          </p:nvPr>
        </p:nvSpPr>
        <p:spPr bwMode="auto">
          <a:xfrm>
            <a:off x="1371600" y="763588"/>
            <a:ext cx="5006975" cy="3749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Tree>
    <p:extLst>
      <p:ext uri="{BB962C8B-B14F-4D97-AF65-F5344CB8AC3E}">
        <p14:creationId xmlns:p14="http://schemas.microsoft.com/office/powerpoint/2010/main" val="2611061699"/>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oundsoftware.ac.uk/soundsoftware2012#os1t2"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69" name="Rectangle 1"/>
          <p:cNvSpPr txBox="1">
            <a:spLocks noGrp="1" noRot="1" noChangeAspect="1" noChangeArrowheads="1"/>
          </p:cNvSpPr>
          <p:nvPr>
            <p:ph type="sldImg"/>
          </p:nvPr>
        </p:nvSpPr>
        <p:spPr bwMode="auto">
          <a:xfrm>
            <a:off x="1374775" y="763588"/>
            <a:ext cx="500538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8370"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GB" dirty="0"/>
              <a:t>“Unit testing is something I wish I’d discovered fifteen</a:t>
            </a:r>
            <a:r>
              <a:rPr lang="en-GB" baseline="0" dirty="0"/>
              <a:t> years ago: it would have taken six months off my PhD.” – Paul </a:t>
            </a:r>
            <a:r>
              <a:rPr lang="en-GB" baseline="0" dirty="0" err="1"/>
              <a:t>Walmsley</a:t>
            </a:r>
            <a:r>
              <a:rPr lang="en-GB" baseline="0" dirty="0"/>
              <a:t>, presenting “The Joy of Reproducibility” at the </a:t>
            </a:r>
            <a:r>
              <a:rPr lang="en-GB" baseline="0" dirty="0" err="1"/>
              <a:t>SoundSoftware</a:t>
            </a:r>
            <a:r>
              <a:rPr lang="en-GB" baseline="0" dirty="0"/>
              <a:t> Workshop 2012 (</a:t>
            </a:r>
            <a:r>
              <a:rPr lang="en-GB" dirty="0">
                <a:hlinkClick r:id="rId3"/>
              </a:rPr>
              <a:t>http://soundsoftware.ac.uk/soundsoftware2012#os1t2</a:t>
            </a:r>
            <a:r>
              <a:rPr lang="en-GB" dirty="0"/>
              <a:t>)</a:t>
            </a:r>
          </a:p>
          <a:p>
            <a:endParaRPr lang="en-GB" dirty="0"/>
          </a:p>
          <a:p>
            <a:r>
              <a:rPr lang="en-US">
                <a:cs typeface="Times New Roman"/>
              </a:rPr>
              <a:t>Unit testing is just a tool -- it doesn't guarantee that your program produces the right results, and it is possible to over-test (i.e. to spend too long writing tests and not long enough actually working on your method). But it is a very useful tool to help maintain the correctness of programs as they grow.</a:t>
            </a:r>
            <a:r>
              <a:rPr lang="en-US" dirty="0">
                <a:cs typeface="Times New Roman"/>
              </a:rPr>
              <a:t/>
            </a:r>
            <a:br>
              <a:rPr lang="en-US" dirty="0">
                <a:cs typeface="Times New Roman"/>
              </a:rPr>
            </a:br>
            <a:endParaRPr lang="en-US" dirty="0">
              <a:cs typeface="Times New Roman"/>
            </a:endParaRPr>
          </a:p>
        </p:txBody>
      </p:sp>
    </p:spTree>
    <p:extLst>
      <p:ext uri="{BB962C8B-B14F-4D97-AF65-F5344CB8AC3E}">
        <p14:creationId xmlns:p14="http://schemas.microsoft.com/office/powerpoint/2010/main" val="2784838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1" name="Rectangle 1"/>
          <p:cNvSpPr txBox="1">
            <a:spLocks noGrp="1" noRot="1" noChangeAspect="1" noChangeArrowheads="1"/>
          </p:cNvSpPr>
          <p:nvPr>
            <p:ph type="sldImg"/>
          </p:nvPr>
        </p:nvSpPr>
        <p:spPr bwMode="auto">
          <a:xfrm>
            <a:off x="1371600" y="763588"/>
            <a:ext cx="5026025" cy="376872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2" name="Rectangle 2"/>
          <p:cNvSpPr txBox="1">
            <a:spLocks noGrp="1" noChangeArrowheads="1"/>
          </p:cNvSpPr>
          <p:nvPr>
            <p:ph type="body" idx="1"/>
          </p:nvPr>
        </p:nvSpPr>
        <p:spPr bwMode="auto">
          <a:xfrm>
            <a:off x="1185863" y="4787900"/>
            <a:ext cx="5402262" cy="38211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ea typeface="DejaVu Sans" charset="0"/>
                <a:cs typeface="DejaVu Sans" charset="0"/>
              </a:rPr>
              <a:t>See also "Why use version control?" http://soundsoftware.ac.uk/why-version-control</a:t>
            </a:r>
            <a:br>
              <a:rPr lang="en-US">
                <a:ea typeface="DejaVu Sans" charset="0"/>
                <a:cs typeface="DejaVu Sans" charset="0"/>
              </a:rPr>
            </a:br>
            <a:r>
              <a:rPr lang="en-US">
                <a:ea typeface="DejaVu Sans" charset="0"/>
                <a:cs typeface="DejaVu Sans" charset="0"/>
              </a:rPr>
              <a:t/>
            </a:r>
            <a:br>
              <a:rPr lang="en-US">
                <a:ea typeface="DejaVu Sans" charset="0"/>
                <a:cs typeface="DejaVu Sans" charset="0"/>
              </a:rPr>
            </a:br>
            <a:endParaRPr lang="en-GB">
              <a:ea typeface="DejaVu Sans" charset="0"/>
              <a:cs typeface="DejaVu Sans" charset="0"/>
            </a:endParaRPr>
          </a:p>
        </p:txBody>
      </p:sp>
    </p:spTree>
    <p:extLst>
      <p:ext uri="{BB962C8B-B14F-4D97-AF65-F5344CB8AC3E}">
        <p14:creationId xmlns:p14="http://schemas.microsoft.com/office/powerpoint/2010/main" val="2801294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1" name="Rectangle 1"/>
          <p:cNvSpPr txBox="1">
            <a:spLocks noGrp="1" noRot="1" noChangeAspect="1" noChangeArrowheads="1"/>
          </p:cNvSpPr>
          <p:nvPr>
            <p:ph type="sldImg"/>
          </p:nvPr>
        </p:nvSpPr>
        <p:spPr bwMode="auto">
          <a:xfrm>
            <a:off x="1371600" y="763588"/>
            <a:ext cx="5026025" cy="376872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2" name="Rectangle 2"/>
          <p:cNvSpPr txBox="1">
            <a:spLocks noGrp="1" noChangeArrowheads="1"/>
          </p:cNvSpPr>
          <p:nvPr>
            <p:ph type="body" idx="1"/>
          </p:nvPr>
        </p:nvSpPr>
        <p:spPr bwMode="auto">
          <a:xfrm>
            <a:off x="1185863" y="4787900"/>
            <a:ext cx="5402262" cy="38211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ea typeface="DejaVu Sans" charset="0"/>
                <a:cs typeface="DejaVu Sans" charset="0"/>
              </a:rPr>
              <a:t>See also "Why use version control?" http://soundsoftware.ac.uk/why-version-control</a:t>
            </a:r>
            <a:br>
              <a:rPr lang="en-US">
                <a:ea typeface="DejaVu Sans" charset="0"/>
                <a:cs typeface="DejaVu Sans" charset="0"/>
              </a:rPr>
            </a:br>
            <a:r>
              <a:rPr lang="en-US">
                <a:ea typeface="DejaVu Sans" charset="0"/>
                <a:cs typeface="DejaVu Sans" charset="0"/>
              </a:rPr>
              <a:t/>
            </a:r>
            <a:br>
              <a:rPr lang="en-US">
                <a:ea typeface="DejaVu Sans" charset="0"/>
                <a:cs typeface="DejaVu Sans" charset="0"/>
              </a:rPr>
            </a:br>
            <a:endParaRPr lang="en-GB">
              <a:ea typeface="DejaVu Sans" charset="0"/>
              <a:cs typeface="DejaVu Sans" charset="0"/>
            </a:endParaRPr>
          </a:p>
        </p:txBody>
      </p:sp>
    </p:spTree>
    <p:extLst>
      <p:ext uri="{BB962C8B-B14F-4D97-AF65-F5344CB8AC3E}">
        <p14:creationId xmlns:p14="http://schemas.microsoft.com/office/powerpoint/2010/main" val="2917569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Rectangle 1"/>
          <p:cNvSpPr txBox="1">
            <a:spLocks noGrp="1" noRot="1" noChangeAspect="1" noChangeArrowheads="1"/>
          </p:cNvSpPr>
          <p:nvPr>
            <p:ph type="sldImg"/>
          </p:nvPr>
        </p:nvSpPr>
        <p:spPr bwMode="auto">
          <a:xfrm>
            <a:off x="1371600" y="763588"/>
            <a:ext cx="501173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2"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3033074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5" name="Rectangle 1"/>
          <p:cNvSpPr txBox="1">
            <a:spLocks noGrp="1" noRot="1" noChangeAspect="1" noChangeArrowheads="1"/>
          </p:cNvSpPr>
          <p:nvPr>
            <p:ph type="sldImg"/>
          </p:nvPr>
        </p:nvSpPr>
        <p:spPr bwMode="auto">
          <a:xfrm>
            <a:off x="1371600" y="763588"/>
            <a:ext cx="501173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6"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1844213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09" name="Rectangle 1"/>
          <p:cNvSpPr txBox="1">
            <a:spLocks noGrp="1" noRot="1" noChangeAspect="1" noChangeArrowheads="1"/>
          </p:cNvSpPr>
          <p:nvPr>
            <p:ph type="sldImg"/>
          </p:nvPr>
        </p:nvSpPr>
        <p:spPr bwMode="auto">
          <a:xfrm>
            <a:off x="1374775" y="763588"/>
            <a:ext cx="5005388" cy="37544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0" name="Rectangle 2"/>
          <p:cNvSpPr txBox="1">
            <a:spLocks noGrp="1" noChangeArrowheads="1"/>
          </p:cNvSpPr>
          <p:nvPr>
            <p:ph type="body" idx="1"/>
          </p:nvPr>
        </p:nvSpPr>
        <p:spPr bwMode="auto">
          <a:xfrm>
            <a:off x="1185863" y="4787900"/>
            <a:ext cx="5389562" cy="38084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dirty="0" smtClean="0"/>
              <a:t>For commercial software projects, “The</a:t>
            </a:r>
            <a:r>
              <a:rPr lang="en-US" baseline="0" dirty="0" smtClean="0"/>
              <a:t> data on the percentage of time spent in error removal has varied over the years, but the usual figures are 20-20-20-40. That is, 20 percent for requirements, 20 percent for design, 20 percent for coding (intuition suggests to most programmers that here is where the time is spent, but intuition is very wrong), and 40 percent for error removal”. Quoted in Robert L. Glass, “Facts and Fallacies of Software Engineering”, 2003, from “Building Quality Software”, 1992, by the same author.</a:t>
            </a:r>
          </a:p>
        </p:txBody>
      </p:sp>
    </p:spTree>
    <p:extLst>
      <p:ext uri="{BB962C8B-B14F-4D97-AF65-F5344CB8AC3E}">
        <p14:creationId xmlns:p14="http://schemas.microsoft.com/office/powerpoint/2010/main" val="1905535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475" y="1147763"/>
            <a:ext cx="7559675"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37514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6028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720725"/>
            <a:ext cx="2333625" cy="62071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60363" y="720725"/>
            <a:ext cx="6853237" cy="6207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6974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60363" y="720725"/>
            <a:ext cx="9339262" cy="879475"/>
          </a:xfrm>
        </p:spPr>
        <p:txBody>
          <a:bodyPr/>
          <a:lstStyle/>
          <a:p>
            <a:r>
              <a:rPr lang="en-US"/>
              <a:t>Click to edit Master title style</a:t>
            </a:r>
          </a:p>
        </p:txBody>
      </p:sp>
    </p:spTree>
    <p:extLst>
      <p:ext uri="{BB962C8B-B14F-4D97-AF65-F5344CB8AC3E}">
        <p14:creationId xmlns:p14="http://schemas.microsoft.com/office/powerpoint/2010/main" val="3867114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475" y="1147763"/>
            <a:ext cx="7559675"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4080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26419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4363"/>
            <a:ext cx="8694737" cy="3155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77821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363" y="1957388"/>
            <a:ext cx="4592637"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957388"/>
            <a:ext cx="4594225"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11207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7388" y="303213"/>
            <a:ext cx="8694737" cy="1258887"/>
          </a:xfrm>
        </p:spPr>
        <p:txBody>
          <a:bodyPr/>
          <a:lstStyle/>
          <a:p>
            <a:r>
              <a:rPr lang="en-US"/>
              <a:t>Click to edit Master title style</a:t>
            </a:r>
          </a:p>
        </p:txBody>
      </p:sp>
      <p:sp>
        <p:nvSpPr>
          <p:cNvPr id="3" name="Text Placeholder 2"/>
          <p:cNvSpPr>
            <a:spLocks noGrp="1"/>
          </p:cNvSpPr>
          <p:nvPr>
            <p:ph type="body" idx="1"/>
          </p:nvPr>
        </p:nvSpPr>
        <p:spPr>
          <a:xfrm>
            <a:off x="687388"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7388"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100"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100"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5513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239590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913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4623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45131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0583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65954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720725"/>
            <a:ext cx="2333625" cy="62071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60363" y="720725"/>
            <a:ext cx="6853237" cy="6207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1905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0475" y="1147763"/>
            <a:ext cx="7559675" cy="2632075"/>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2129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09463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4363"/>
            <a:ext cx="8694737" cy="3155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844128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363" y="1957388"/>
            <a:ext cx="4595812"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8575" y="1957388"/>
            <a:ext cx="4597400"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26376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7388" y="303213"/>
            <a:ext cx="8694737" cy="1258887"/>
          </a:xfrm>
        </p:spPr>
        <p:txBody>
          <a:bodyPr/>
          <a:lstStyle/>
          <a:p>
            <a:r>
              <a:rPr lang="en-US"/>
              <a:t>Click to edit Master title style</a:t>
            </a:r>
          </a:p>
        </p:txBody>
      </p:sp>
      <p:sp>
        <p:nvSpPr>
          <p:cNvPr id="3" name="Text Placeholder 2"/>
          <p:cNvSpPr>
            <a:spLocks noGrp="1"/>
          </p:cNvSpPr>
          <p:nvPr>
            <p:ph type="body" idx="1"/>
          </p:nvPr>
        </p:nvSpPr>
        <p:spPr>
          <a:xfrm>
            <a:off x="687388"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7388"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100"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100"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00164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7408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7388" y="1884363"/>
            <a:ext cx="8694737" cy="3155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7278260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2206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68098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967514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94199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70763" y="720725"/>
            <a:ext cx="2335212" cy="62150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60363" y="720725"/>
            <a:ext cx="6858000" cy="62150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6695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363" y="1957388"/>
            <a:ext cx="4592637"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957388"/>
            <a:ext cx="4594225" cy="4970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8040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7388" y="303213"/>
            <a:ext cx="8694737" cy="1258887"/>
          </a:xfrm>
        </p:spPr>
        <p:txBody>
          <a:bodyPr/>
          <a:lstStyle/>
          <a:p>
            <a:r>
              <a:rPr lang="en-US"/>
              <a:t>Click to edit Master title style</a:t>
            </a:r>
          </a:p>
        </p:txBody>
      </p:sp>
      <p:sp>
        <p:nvSpPr>
          <p:cNvPr id="3" name="Text Placeholder 2"/>
          <p:cNvSpPr>
            <a:spLocks noGrp="1"/>
          </p:cNvSpPr>
          <p:nvPr>
            <p:ph type="body" idx="1"/>
          </p:nvPr>
        </p:nvSpPr>
        <p:spPr>
          <a:xfrm>
            <a:off x="687388"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7388"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100" y="1641475"/>
            <a:ext cx="42640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100" y="2417763"/>
            <a:ext cx="4264025" cy="43862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708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85489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432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437883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738" y="503238"/>
            <a:ext cx="3251200" cy="17653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3738" y="2316163"/>
            <a:ext cx="3251200" cy="41449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4821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049" name="Line 1"/>
          <p:cNvSpPr>
            <a:spLocks noChangeShapeType="1"/>
          </p:cNvSpPr>
          <p:nvPr/>
        </p:nvSpPr>
        <p:spPr bwMode="auto">
          <a:xfrm>
            <a:off x="360363" y="720725"/>
            <a:ext cx="9359900" cy="1588"/>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50" name="Line 2"/>
          <p:cNvSpPr>
            <a:spLocks noChangeShapeType="1"/>
          </p:cNvSpPr>
          <p:nvPr/>
        </p:nvSpPr>
        <p:spPr bwMode="auto">
          <a:xfrm>
            <a:off x="360363" y="6840538"/>
            <a:ext cx="9359900" cy="1587"/>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205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19925" y="6908800"/>
            <a:ext cx="2686050" cy="20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2" name="Picture 4"/>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60363" y="6948488"/>
            <a:ext cx="852487" cy="339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Rectangle 5"/>
          <p:cNvSpPr>
            <a:spLocks noGrp="1" noChangeArrowheads="1"/>
          </p:cNvSpPr>
          <p:nvPr>
            <p:ph type="title"/>
          </p:nvPr>
        </p:nvSpPr>
        <p:spPr bwMode="auto">
          <a:xfrm>
            <a:off x="360363" y="720725"/>
            <a:ext cx="9339262" cy="87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ctr" anchorCtr="0" compatLnSpc="1">
            <a:prstTxWarp prst="textNoShape">
              <a:avLst/>
            </a:prstTxWarp>
          </a:bodyPr>
          <a:lstStyle/>
          <a:p>
            <a:pPr lvl="0"/>
            <a:r>
              <a:rPr lang="en-GB" smtClean="0"/>
              <a:t>Click to edit the title text format</a:t>
            </a:r>
          </a:p>
        </p:txBody>
      </p:sp>
      <p:sp>
        <p:nvSpPr>
          <p:cNvPr id="2054" name="Rectangle 6"/>
          <p:cNvSpPr>
            <a:spLocks noGrp="1" noChangeArrowheads="1"/>
          </p:cNvSpPr>
          <p:nvPr>
            <p:ph type="body" idx="1"/>
          </p:nvPr>
        </p:nvSpPr>
        <p:spPr bwMode="auto">
          <a:xfrm>
            <a:off x="360363" y="1957388"/>
            <a:ext cx="9339262" cy="497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708" r:id="rId12"/>
  </p:sldLayoutIdLst>
  <p:txStyles>
    <p:titleStyle>
      <a:lvl1pPr algn="l" defTabSz="449263" rtl="0" eaLnBrk="0" fontAlgn="base" hangingPunct="0">
        <a:spcBef>
          <a:spcPct val="0"/>
        </a:spcBef>
        <a:spcAft>
          <a:spcPct val="0"/>
        </a:spcAft>
        <a:buClr>
          <a:srgbClr val="000000"/>
        </a:buClr>
        <a:buSzPct val="100000"/>
        <a:buFont typeface="Times New Roman" panose="02020603050405020304" pitchFamily="18" charset="0"/>
        <a:defRPr sz="4400" b="1" kern="1200">
          <a:solidFill>
            <a:srgbClr val="3E442C"/>
          </a:solidFill>
          <a:latin typeface="+mj-lt"/>
          <a:ea typeface="+mj-ea"/>
          <a:cs typeface="+mj-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5pPr>
      <a:lvl6pPr marL="25146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6pPr>
      <a:lvl7pPr marL="29718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7pPr>
      <a:lvl8pPr marL="3429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8pPr>
      <a:lvl9pPr marL="3886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9pPr>
    </p:titleStyle>
    <p:bodyStyle>
      <a:lvl1pPr marL="342900" indent="-3429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2pPr>
      <a:lvl3pPr marL="11430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3pPr>
      <a:lvl4pPr marL="16002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4pPr>
      <a:lvl5pPr marL="20574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3073" name="Line 1"/>
          <p:cNvSpPr>
            <a:spLocks noChangeShapeType="1"/>
          </p:cNvSpPr>
          <p:nvPr/>
        </p:nvSpPr>
        <p:spPr bwMode="auto">
          <a:xfrm>
            <a:off x="360363" y="720725"/>
            <a:ext cx="9359900" cy="1588"/>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74" name="Line 2"/>
          <p:cNvSpPr>
            <a:spLocks noChangeShapeType="1"/>
          </p:cNvSpPr>
          <p:nvPr/>
        </p:nvSpPr>
        <p:spPr bwMode="auto">
          <a:xfrm>
            <a:off x="360363" y="6840538"/>
            <a:ext cx="9359900" cy="1587"/>
          </a:xfrm>
          <a:prstGeom prst="line">
            <a:avLst/>
          </a:prstGeom>
          <a:noFill/>
          <a:ln w="28800">
            <a:solidFill>
              <a:srgbClr val="A9B6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307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19925" y="6908800"/>
            <a:ext cx="2686050" cy="20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6"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0363" y="6948488"/>
            <a:ext cx="852487" cy="339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Rectangle 5"/>
          <p:cNvSpPr>
            <a:spLocks noGrp="1" noChangeArrowheads="1"/>
          </p:cNvSpPr>
          <p:nvPr>
            <p:ph type="title"/>
          </p:nvPr>
        </p:nvSpPr>
        <p:spPr bwMode="auto">
          <a:xfrm>
            <a:off x="360363" y="720725"/>
            <a:ext cx="9339262" cy="87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ctr" anchorCtr="0" compatLnSpc="1">
            <a:prstTxWarp prst="textNoShape">
              <a:avLst/>
            </a:prstTxWarp>
          </a:bodyPr>
          <a:lstStyle/>
          <a:p>
            <a:pPr lvl="0"/>
            <a:r>
              <a:rPr lang="en-GB" smtClean="0"/>
              <a:t>Click to edit the title text format</a:t>
            </a:r>
          </a:p>
        </p:txBody>
      </p:sp>
      <p:sp>
        <p:nvSpPr>
          <p:cNvPr id="3078" name="Rectangle 6"/>
          <p:cNvSpPr>
            <a:spLocks noGrp="1" noChangeArrowheads="1"/>
          </p:cNvSpPr>
          <p:nvPr>
            <p:ph type="body" idx="1"/>
          </p:nvPr>
        </p:nvSpPr>
        <p:spPr bwMode="auto">
          <a:xfrm>
            <a:off x="360363" y="1957388"/>
            <a:ext cx="9339262" cy="497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449263" rtl="0" eaLnBrk="0" fontAlgn="base" hangingPunct="0">
        <a:spcBef>
          <a:spcPct val="0"/>
        </a:spcBef>
        <a:spcAft>
          <a:spcPct val="0"/>
        </a:spcAft>
        <a:buClr>
          <a:srgbClr val="000000"/>
        </a:buClr>
        <a:buSzPct val="100000"/>
        <a:buFont typeface="Times New Roman" panose="02020603050405020304" pitchFamily="18" charset="0"/>
        <a:defRPr sz="4400" b="1" kern="1200">
          <a:solidFill>
            <a:srgbClr val="3E442C"/>
          </a:solidFill>
          <a:latin typeface="+mj-lt"/>
          <a:ea typeface="+mj-ea"/>
          <a:cs typeface="+mj-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5pPr>
      <a:lvl6pPr marL="25146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6pPr>
      <a:lvl7pPr marL="29718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7pPr>
      <a:lvl8pPr marL="3429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8pPr>
      <a:lvl9pPr marL="3886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4400" b="1">
          <a:solidFill>
            <a:srgbClr val="3E442C"/>
          </a:solidFill>
          <a:latin typeface="Gillius ADF No2" pitchFamily="32" charset="0"/>
          <a:ea typeface="DejaVu Sans" charset="0"/>
          <a:cs typeface="DejaVu Sans" charset="0"/>
        </a:defRPr>
      </a:lvl9pPr>
    </p:titleStyle>
    <p:bodyStyle>
      <a:lvl1pPr marL="342900" indent="-3429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1pPr>
      <a:lvl2pPr marL="742950" indent="-28575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2pPr>
      <a:lvl3pPr marL="11430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3pPr>
      <a:lvl4pPr marL="16002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4pPr>
      <a:lvl5pPr marL="2057400" indent="-228600" algn="l" defTabSz="449263" rtl="0" eaLnBrk="0" fontAlgn="base" hangingPunct="0">
        <a:spcBef>
          <a:spcPts val="650"/>
        </a:spcBef>
        <a:spcAft>
          <a:spcPct val="0"/>
        </a:spcAft>
        <a:buClr>
          <a:srgbClr val="000000"/>
        </a:buClr>
        <a:buSzPct val="100000"/>
        <a:buFont typeface="Times New Roman" panose="02020603050405020304" pitchFamily="18" charset="0"/>
        <a:defRPr sz="2600" kern="1200">
          <a:solidFill>
            <a:srgbClr val="3E442C"/>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5121" name="Line 1"/>
          <p:cNvSpPr>
            <a:spLocks noChangeShapeType="1"/>
          </p:cNvSpPr>
          <p:nvPr/>
        </p:nvSpPr>
        <p:spPr bwMode="auto">
          <a:xfrm>
            <a:off x="360363" y="720725"/>
            <a:ext cx="9358312" cy="1588"/>
          </a:xfrm>
          <a:prstGeom prst="line">
            <a:avLst/>
          </a:prstGeom>
          <a:noFill/>
          <a:ln w="28800">
            <a:solidFill>
              <a:srgbClr val="A9B6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2" name="Line 2"/>
          <p:cNvSpPr>
            <a:spLocks noChangeShapeType="1"/>
          </p:cNvSpPr>
          <p:nvPr/>
        </p:nvSpPr>
        <p:spPr bwMode="auto">
          <a:xfrm>
            <a:off x="360363" y="6840538"/>
            <a:ext cx="9358312" cy="1587"/>
          </a:xfrm>
          <a:prstGeom prst="line">
            <a:avLst/>
          </a:prstGeom>
          <a:noFill/>
          <a:ln w="28800">
            <a:solidFill>
              <a:srgbClr val="A9B6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512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19925" y="6908800"/>
            <a:ext cx="2684463" cy="204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4" name="Rectangle 4"/>
          <p:cNvSpPr>
            <a:spLocks noGrp="1" noChangeArrowheads="1"/>
          </p:cNvSpPr>
          <p:nvPr>
            <p:ph type="title"/>
          </p:nvPr>
        </p:nvSpPr>
        <p:spPr bwMode="auto">
          <a:xfrm>
            <a:off x="360363" y="720725"/>
            <a:ext cx="9345612" cy="88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ctr" anchorCtr="0" compatLnSpc="1">
            <a:prstTxWarp prst="textNoShape">
              <a:avLst/>
            </a:prstTxWarp>
          </a:bodyPr>
          <a:lstStyle/>
          <a:p>
            <a:pPr lvl="0"/>
            <a:r>
              <a:rPr lang="en-GB" smtClean="0"/>
              <a:t>Click to edit the title text format</a:t>
            </a:r>
          </a:p>
        </p:txBody>
      </p:sp>
      <p:sp>
        <p:nvSpPr>
          <p:cNvPr id="5125" name="Rectangle 5"/>
          <p:cNvSpPr>
            <a:spLocks noGrp="1" noChangeArrowheads="1"/>
          </p:cNvSpPr>
          <p:nvPr>
            <p:ph type="body" idx="1"/>
          </p:nvPr>
        </p:nvSpPr>
        <p:spPr bwMode="auto">
          <a:xfrm>
            <a:off x="360363" y="1957388"/>
            <a:ext cx="9345612" cy="497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800" tIns="50400" rIns="100800" bIns="504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kern="1200">
          <a:solidFill>
            <a:srgbClr val="FFFFFF"/>
          </a:solidFill>
          <a:latin typeface="+mj-lt"/>
          <a:ea typeface="+mj-ea"/>
          <a:cs typeface="+mj-cs"/>
        </a:defRPr>
      </a:lvl1pPr>
      <a:lvl2pPr marL="742950" indent="-28575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2pPr>
      <a:lvl3pPr marL="11430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3pPr>
      <a:lvl4pPr marL="16002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4pPr>
      <a:lvl5pPr marL="20574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5pPr>
      <a:lvl6pPr marL="25146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6pPr>
      <a:lvl7pPr marL="29718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7pPr>
      <a:lvl8pPr marL="34290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8pPr>
      <a:lvl9pPr marL="3886200" indent="-228600" algn="l" defTabSz="449263" rtl="0" fontAlgn="base" hangingPunct="0">
        <a:lnSpc>
          <a:spcPct val="102000"/>
        </a:lnSpc>
        <a:spcBef>
          <a:spcPct val="0"/>
        </a:spcBef>
        <a:spcAft>
          <a:spcPct val="0"/>
        </a:spcAft>
        <a:buClr>
          <a:srgbClr val="000000"/>
        </a:buClr>
        <a:buSzPct val="100000"/>
        <a:buFont typeface="Times New Roman" panose="02020603050405020304" pitchFamily="18" charset="0"/>
        <a:defRPr sz="4400">
          <a:solidFill>
            <a:srgbClr val="FFFFFF"/>
          </a:solidFill>
          <a:latin typeface="Gillius ADF No2" pitchFamily="32" charset="0"/>
          <a:ea typeface="DejaVu Sans" charset="0"/>
          <a:cs typeface="DejaVu Sans" charset="0"/>
        </a:defRPr>
      </a:lvl9pPr>
    </p:titleStyle>
    <p:bodyStyle>
      <a:lvl1pPr marL="342900" indent="-342900" algn="l" defTabSz="449263" rtl="0" fontAlgn="base" hangingPunct="0">
        <a:lnSpc>
          <a:spcPct val="102000"/>
        </a:lnSpc>
        <a:spcBef>
          <a:spcPct val="0"/>
        </a:spcBef>
        <a:spcAft>
          <a:spcPts val="1413"/>
        </a:spcAft>
        <a:buClr>
          <a:srgbClr val="000000"/>
        </a:buClr>
        <a:buSzPct val="100000"/>
        <a:buFont typeface="Times New Roman" panose="02020603050405020304" pitchFamily="18" charset="0"/>
        <a:defRPr sz="2600" kern="1200">
          <a:solidFill>
            <a:srgbClr val="3E442C"/>
          </a:solidFill>
          <a:latin typeface="+mn-lt"/>
          <a:ea typeface="+mn-ea"/>
          <a:cs typeface="+mn-cs"/>
        </a:defRPr>
      </a:lvl1pPr>
      <a:lvl2pPr marL="742950" indent="-285750" algn="l" defTabSz="449263" rtl="0" fontAlgn="base" hangingPunct="0">
        <a:lnSpc>
          <a:spcPct val="102000"/>
        </a:lnSpc>
        <a:spcBef>
          <a:spcPct val="0"/>
        </a:spcBef>
        <a:spcAft>
          <a:spcPts val="1138"/>
        </a:spcAft>
        <a:buClr>
          <a:srgbClr val="000000"/>
        </a:buClr>
        <a:buSzPct val="100000"/>
        <a:buFont typeface="Times New Roman" panose="02020603050405020304" pitchFamily="18" charset="0"/>
        <a:defRPr sz="2600" kern="1200">
          <a:solidFill>
            <a:srgbClr val="3E442C"/>
          </a:solidFill>
          <a:latin typeface="+mn-lt"/>
          <a:ea typeface="+mn-ea"/>
          <a:cs typeface="+mn-cs"/>
        </a:defRPr>
      </a:lvl2pPr>
      <a:lvl3pPr marL="1143000" indent="-228600" algn="l" defTabSz="449263" rtl="0" fontAlgn="base" hangingPunct="0">
        <a:lnSpc>
          <a:spcPct val="102000"/>
        </a:lnSpc>
        <a:spcBef>
          <a:spcPct val="0"/>
        </a:spcBef>
        <a:spcAft>
          <a:spcPts val="850"/>
        </a:spcAft>
        <a:buClr>
          <a:srgbClr val="000000"/>
        </a:buClr>
        <a:buSzPct val="100000"/>
        <a:buFont typeface="Times New Roman" panose="02020603050405020304" pitchFamily="18" charset="0"/>
        <a:defRPr sz="2600" kern="1200">
          <a:solidFill>
            <a:srgbClr val="3E442C"/>
          </a:solidFill>
          <a:latin typeface="+mn-lt"/>
          <a:ea typeface="+mn-ea"/>
          <a:cs typeface="+mn-cs"/>
        </a:defRPr>
      </a:lvl3pPr>
      <a:lvl4pPr marL="1600200" indent="-228600" algn="l" defTabSz="449263" rtl="0" fontAlgn="base" hangingPunct="0">
        <a:lnSpc>
          <a:spcPct val="102000"/>
        </a:lnSpc>
        <a:spcBef>
          <a:spcPct val="0"/>
        </a:spcBef>
        <a:spcAft>
          <a:spcPts val="575"/>
        </a:spcAft>
        <a:buClr>
          <a:srgbClr val="000000"/>
        </a:buClr>
        <a:buSzPct val="100000"/>
        <a:buFont typeface="Times New Roman" panose="02020603050405020304" pitchFamily="18" charset="0"/>
        <a:defRPr sz="2600" kern="1200">
          <a:solidFill>
            <a:srgbClr val="3E442C"/>
          </a:solidFill>
          <a:latin typeface="+mn-lt"/>
          <a:ea typeface="+mn-ea"/>
          <a:cs typeface="+mn-cs"/>
        </a:defRPr>
      </a:lvl4pPr>
      <a:lvl5pPr marL="2057400" indent="-228600" algn="l" defTabSz="449263" rtl="0" fontAlgn="base" hangingPunct="0">
        <a:lnSpc>
          <a:spcPct val="102000"/>
        </a:lnSpc>
        <a:spcBef>
          <a:spcPct val="0"/>
        </a:spcBef>
        <a:spcAft>
          <a:spcPts val="288"/>
        </a:spcAft>
        <a:buClr>
          <a:srgbClr val="000000"/>
        </a:buClr>
        <a:buSzPct val="100000"/>
        <a:buFont typeface="Times New Roman" panose="02020603050405020304" pitchFamily="18" charset="0"/>
        <a:defRPr sz="2000" kern="1200">
          <a:solidFill>
            <a:srgbClr val="3E442C"/>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idx="4294967295"/>
          </p:nvPr>
        </p:nvSpPr>
        <p:spPr>
          <a:xfrm>
            <a:off x="360363" y="669925"/>
            <a:ext cx="9350375" cy="99218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Unit testing: what's it for?</a:t>
            </a:r>
          </a:p>
        </p:txBody>
      </p:sp>
      <p:sp>
        <p:nvSpPr>
          <p:cNvPr id="26626"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An automated way of ensuring</a:t>
            </a:r>
            <a:r>
              <a:rPr lang="en-GB" dirty="0" smtClean="0"/>
              <a:t>:</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That your code's </a:t>
            </a:r>
            <a:r>
              <a:rPr lang="en-GB" dirty="0" smtClean="0"/>
              <a:t>API works (i.e. that others can use it)</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smtClean="0"/>
              <a:t>That the individual parts of your code work correctly</a:t>
            </a:r>
            <a:endParaRPr lang="en-GB" dirty="0"/>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That you don't break your code when changing </a:t>
            </a:r>
            <a:r>
              <a:rPr lang="en-GB" dirty="0" smtClean="0"/>
              <a:t>it</a:t>
            </a: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Also useful when developing a tricky algorithm (using test-first, or test-driven development)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360363" y="669925"/>
            <a:ext cx="9355137" cy="998538"/>
          </a:xfrm>
          <a:ln/>
        </p:spPr>
        <p:txBody>
          <a:bodyPr/>
          <a:lstStyle/>
          <a:p>
            <a:pPr>
              <a:lnSpc>
                <a:spcPct val="10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3E442C"/>
                </a:solidFill>
              </a:rPr>
              <a:t>Version control: what's it for?</a:t>
            </a:r>
          </a:p>
        </p:txBody>
      </p:sp>
      <p:sp>
        <p:nvSpPr>
          <p:cNvPr id="29698" name="Text Box 2"/>
          <p:cNvSpPr txBox="1">
            <a:spLocks noChangeArrowheads="1"/>
          </p:cNvSpPr>
          <p:nvPr/>
        </p:nvSpPr>
        <p:spPr bwMode="auto">
          <a:xfrm>
            <a:off x="360363" y="1957388"/>
            <a:ext cx="9355137" cy="4987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0800" tIns="50400" rIns="100800" bIns="50400"/>
          <a:lstStyle>
            <a:lvl1pPr marL="546100" indent="-452438">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1pPr>
            <a:lvl2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2pPr>
            <a:lvl3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3pPr>
            <a:lvl4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4pPr>
            <a:lvl5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9pPr>
          </a:lstStyle>
          <a:p>
            <a:pPr hangingPunct="0">
              <a:spcBef>
                <a:spcPts val="650"/>
              </a:spcBef>
              <a:buClrTx/>
              <a:buFontTx/>
              <a:buNone/>
            </a:pPr>
            <a:r>
              <a:rPr lang="en-GB" sz="2600" dirty="0">
                <a:solidFill>
                  <a:srgbClr val="3E442C"/>
                </a:solidFill>
              </a:rPr>
              <a:t>Software to help keep track of changes made to files</a:t>
            </a:r>
          </a:p>
          <a:p>
            <a:pPr hangingPunct="0">
              <a:spcBef>
                <a:spcPts val="650"/>
              </a:spcBef>
              <a:buClrTx/>
              <a:buFontTx/>
              <a:buNone/>
            </a:pPr>
            <a:endParaRPr lang="en-GB" sz="2600" dirty="0">
              <a:solidFill>
                <a:srgbClr val="3E442C"/>
              </a:solidFill>
            </a:endParaRPr>
          </a:p>
          <a:p>
            <a:pPr marL="93662" indent="0" hangingPunct="0">
              <a:spcBef>
                <a:spcPts val="650"/>
              </a:spcBef>
            </a:pPr>
            <a:r>
              <a:rPr lang="en-GB" sz="2600" dirty="0">
                <a:solidFill>
                  <a:srgbClr val="3E442C"/>
                </a:solidFill>
              </a:rPr>
              <a:t>Tracks the </a:t>
            </a:r>
            <a:r>
              <a:rPr lang="en-GB" sz="2600" b="1" dirty="0">
                <a:solidFill>
                  <a:srgbClr val="3E442C"/>
                </a:solidFill>
              </a:rPr>
              <a:t>history </a:t>
            </a:r>
            <a:r>
              <a:rPr lang="en-GB" sz="2600" dirty="0">
                <a:solidFill>
                  <a:srgbClr val="3E442C"/>
                </a:solidFill>
              </a:rPr>
              <a:t>of your work</a:t>
            </a:r>
            <a:r>
              <a:rPr lang="en-US" sz="2600" dirty="0">
                <a:solidFill>
                  <a:srgbClr val="3E442C"/>
                </a:solidFill>
              </a:rPr>
              <a:t>:</a:t>
            </a:r>
            <a:endParaRPr lang="en-GB" sz="2600" dirty="0">
              <a:solidFill>
                <a:srgbClr val="3E442C"/>
              </a:solidFill>
            </a:endParaRPr>
          </a:p>
          <a:p>
            <a:pPr hangingPunct="0">
              <a:spcBef>
                <a:spcPts val="650"/>
              </a:spcBef>
              <a:buFont typeface="Arial" panose="020B0604020202020204" pitchFamily="34" charset="0"/>
              <a:buChar char="•"/>
            </a:pPr>
            <a:r>
              <a:rPr lang="en-US" sz="2600" dirty="0">
                <a:solidFill>
                  <a:srgbClr val="3E442C"/>
                </a:solidFill>
              </a:rPr>
              <a:t>How do you get back the working version you had last week?</a:t>
            </a:r>
            <a:endParaRPr lang="en-GB" sz="2600" dirty="0">
              <a:solidFill>
                <a:srgbClr val="3E442C"/>
              </a:solidFill>
            </a:endParaRPr>
          </a:p>
          <a:p>
            <a:pPr hangingPunct="0">
              <a:spcBef>
                <a:spcPts val="650"/>
              </a:spcBef>
              <a:buFont typeface="Arial" panose="020B0604020202020204" pitchFamily="34" charset="0"/>
              <a:buChar char="•"/>
            </a:pPr>
            <a:r>
              <a:rPr lang="en-US" sz="2600" dirty="0">
                <a:solidFill>
                  <a:srgbClr val="3E442C"/>
                </a:solidFill>
              </a:rPr>
              <a:t>Can you reproduce the results from last year's journal paper?</a:t>
            </a:r>
            <a:endParaRPr lang="en-GB" sz="2600" dirty="0">
              <a:solidFill>
                <a:srgbClr val="3E442C"/>
              </a:solidFill>
            </a:endParaRPr>
          </a:p>
          <a:p>
            <a:pPr marL="93662" indent="0" hangingPunct="0">
              <a:spcBef>
                <a:spcPts val="650"/>
              </a:spcBef>
            </a:pPr>
            <a:r>
              <a:rPr lang="en-GB" sz="2600" dirty="0">
                <a:solidFill>
                  <a:srgbClr val="3E442C"/>
                </a:solidFill>
              </a:rPr>
              <a:t>Helps you </a:t>
            </a:r>
            <a:r>
              <a:rPr lang="en-GB" sz="2600" b="1" dirty="0">
                <a:solidFill>
                  <a:srgbClr val="3E442C"/>
                </a:solidFill>
              </a:rPr>
              <a:t>collaborate </a:t>
            </a:r>
            <a:r>
              <a:rPr lang="en-GB" sz="2600" dirty="0">
                <a:solidFill>
                  <a:srgbClr val="3E442C"/>
                </a:solidFill>
              </a:rPr>
              <a:t>with others:</a:t>
            </a:r>
          </a:p>
          <a:p>
            <a:pPr hangingPunct="0">
              <a:spcBef>
                <a:spcPts val="650"/>
              </a:spcBef>
              <a:buFont typeface="Arial" panose="020B0604020202020204" pitchFamily="34" charset="0"/>
              <a:buChar char="•"/>
            </a:pPr>
            <a:r>
              <a:rPr lang="en-US" sz="2600" dirty="0">
                <a:solidFill>
                  <a:srgbClr val="3E442C"/>
                </a:solidFill>
              </a:rPr>
              <a:t>Check you all have the same version of the same </a:t>
            </a:r>
            <a:r>
              <a:rPr lang="en-US" sz="2600" dirty="0" smtClean="0">
                <a:solidFill>
                  <a:srgbClr val="3E442C"/>
                </a:solidFill>
              </a:rPr>
              <a:t>code</a:t>
            </a:r>
          </a:p>
          <a:p>
            <a:pPr hangingPunct="0">
              <a:spcBef>
                <a:spcPts val="650"/>
              </a:spcBef>
              <a:buFont typeface="Arial" panose="020B0604020202020204" pitchFamily="34" charset="0"/>
              <a:buChar char="•"/>
            </a:pPr>
            <a:r>
              <a:rPr lang="en-US" sz="2600" dirty="0" smtClean="0">
                <a:solidFill>
                  <a:srgbClr val="3E442C"/>
                </a:solidFill>
              </a:rPr>
              <a:t>Share and merge your changes</a:t>
            </a:r>
          </a:p>
          <a:p>
            <a:pPr marL="93662" indent="0" hangingPunct="0">
              <a:spcBef>
                <a:spcPts val="650"/>
              </a:spcBef>
            </a:pPr>
            <a:endParaRPr lang="en-US" sz="2600" dirty="0">
              <a:solidFill>
                <a:srgbClr val="3E442C"/>
              </a:solidFill>
            </a:endParaRPr>
          </a:p>
          <a:p>
            <a:pPr marL="93662" indent="0" hangingPunct="0">
              <a:spcBef>
                <a:spcPts val="650"/>
              </a:spcBef>
            </a:pPr>
            <a:r>
              <a:rPr lang="en-GB" sz="2600" dirty="0" smtClean="0">
                <a:solidFill>
                  <a:srgbClr val="3E442C"/>
                </a:solidFill>
              </a:rPr>
              <a:t>Popular </a:t>
            </a:r>
            <a:r>
              <a:rPr lang="en-GB" sz="2600" dirty="0">
                <a:solidFill>
                  <a:srgbClr val="3E442C"/>
                </a:solidFill>
              </a:rPr>
              <a:t>examples include git, Mercurial, Subversion</a:t>
            </a:r>
          </a:p>
          <a:p>
            <a:pPr hangingPunct="0">
              <a:spcBef>
                <a:spcPts val="650"/>
              </a:spcBef>
              <a:buClrTx/>
              <a:buFontTx/>
              <a:buNone/>
            </a:pPr>
            <a:endParaRPr lang="en-GB" sz="2600" dirty="0">
              <a:solidFill>
                <a:srgbClr val="3E442C"/>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360363" y="669925"/>
            <a:ext cx="9355137" cy="998538"/>
          </a:xfrm>
          <a:ln/>
        </p:spPr>
        <p:txBody>
          <a:bodyPr/>
          <a:lstStyle/>
          <a:p>
            <a:pPr>
              <a:lnSpc>
                <a:spcPct val="10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dirty="0" smtClean="0">
                <a:solidFill>
                  <a:srgbClr val="3E442C"/>
                </a:solidFill>
              </a:rPr>
              <a:t>An awkward question</a:t>
            </a:r>
            <a:endParaRPr lang="en-GB" b="1" dirty="0">
              <a:solidFill>
                <a:srgbClr val="3E442C"/>
              </a:solidFill>
            </a:endParaRPr>
          </a:p>
        </p:txBody>
      </p:sp>
      <p:sp>
        <p:nvSpPr>
          <p:cNvPr id="29698" name="Text Box 2"/>
          <p:cNvSpPr txBox="1">
            <a:spLocks noChangeArrowheads="1"/>
          </p:cNvSpPr>
          <p:nvPr/>
        </p:nvSpPr>
        <p:spPr bwMode="auto">
          <a:xfrm>
            <a:off x="360363" y="1957388"/>
            <a:ext cx="9355137" cy="4987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0800" tIns="50400" rIns="100800" bIns="50400"/>
          <a:lstStyle>
            <a:lvl1pPr marL="546100" indent="-452438">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1pPr>
            <a:lvl2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2pPr>
            <a:lvl3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3pPr>
            <a:lvl4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4pPr>
            <a:lvl5pPr>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546100" algn="l"/>
                <a:tab pos="993775" algn="l"/>
                <a:tab pos="1443038" algn="l"/>
                <a:tab pos="1892300" algn="l"/>
                <a:tab pos="2341563" algn="l"/>
                <a:tab pos="2790825" algn="l"/>
                <a:tab pos="3240088" algn="l"/>
                <a:tab pos="3689350" algn="l"/>
                <a:tab pos="4138613" algn="l"/>
                <a:tab pos="4587875" algn="l"/>
                <a:tab pos="5037138" algn="l"/>
                <a:tab pos="5486400" algn="l"/>
                <a:tab pos="5935663" algn="l"/>
                <a:tab pos="6384925" algn="l"/>
                <a:tab pos="6834188" algn="l"/>
                <a:tab pos="7283450" algn="l"/>
                <a:tab pos="7732713" algn="l"/>
                <a:tab pos="8181975" algn="l"/>
                <a:tab pos="8631238" algn="l"/>
                <a:tab pos="9080500" algn="l"/>
                <a:tab pos="9529763" algn="l"/>
              </a:tabLst>
              <a:defRPr>
                <a:solidFill>
                  <a:srgbClr val="FFFFFF"/>
                </a:solidFill>
                <a:latin typeface="Gillius ADF No2" pitchFamily="32" charset="0"/>
                <a:ea typeface="DejaVu Sans" charset="0"/>
                <a:cs typeface="DejaVu Sans" charset="0"/>
              </a:defRPr>
            </a:lvl9pPr>
          </a:lstStyle>
          <a:p>
            <a:pPr hangingPunct="0">
              <a:spcBef>
                <a:spcPts val="650"/>
              </a:spcBef>
              <a:buClrTx/>
              <a:buFontTx/>
              <a:buNone/>
            </a:pPr>
            <a:r>
              <a:rPr lang="en-GB" sz="2600" dirty="0" smtClean="0">
                <a:solidFill>
                  <a:srgbClr val="3E442C"/>
                </a:solidFill>
              </a:rPr>
              <a:t>“How do I know your results come from the method you’re describing, and not from bugs in your software?”</a:t>
            </a:r>
            <a:endParaRPr lang="en-GB" sz="2600" dirty="0">
              <a:solidFill>
                <a:srgbClr val="3E442C"/>
              </a:solidFill>
            </a:endParaRPr>
          </a:p>
        </p:txBody>
      </p:sp>
    </p:spTree>
    <p:extLst>
      <p:ext uri="{BB962C8B-B14F-4D97-AF65-F5344CB8AC3E}">
        <p14:creationId xmlns:p14="http://schemas.microsoft.com/office/powerpoint/2010/main" val="283436524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Validation and verification </a:t>
            </a:r>
          </a:p>
        </p:txBody>
      </p:sp>
      <p:sp>
        <p:nvSpPr>
          <p:cNvPr id="9218"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Validation: Establishing how well your model represents reality</a:t>
            </a:r>
          </a:p>
          <a:p>
            <a:pPr marL="51911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Research papers are expected to do this</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Validation and verification </a:t>
            </a:r>
          </a:p>
        </p:txBody>
      </p:sp>
      <p:sp>
        <p:nvSpPr>
          <p:cNvPr id="10242"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Validation: Establishing how well your model represents reality</a:t>
            </a:r>
          </a:p>
          <a:p>
            <a:pPr marL="51911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Research papers are expected to do this</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Verification: Establishing that you have implemented your model</a:t>
            </a:r>
          </a:p>
          <a:p>
            <a:pPr marL="51911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This is what formal software testing is about</a:t>
            </a:r>
          </a:p>
          <a:p>
            <a:pPr marL="51911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It's also what most informal good practice aims at</a:t>
            </a:r>
          </a:p>
          <a:p>
            <a:pPr marL="51911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Research papers seldom attempt any of this</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AF0"/>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idx="4294967295"/>
          </p:nvPr>
        </p:nvSpPr>
        <p:spPr>
          <a:xfrm>
            <a:off x="360363" y="720725"/>
            <a:ext cx="9344025" cy="8842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t>“Feedback cycles”</a:t>
            </a:r>
          </a:p>
        </p:txBody>
      </p:sp>
      <p:sp>
        <p:nvSpPr>
          <p:cNvPr id="11266" name="Rectangle 2"/>
          <p:cNvSpPr>
            <a:spLocks noGrp="1" noChangeArrowheads="1"/>
          </p:cNvSpPr>
          <p:nvPr>
            <p:ph type="body" idx="4294967295"/>
          </p:nvPr>
        </p:nvSpPr>
        <p:spPr>
          <a:xfrm>
            <a:off x="360363" y="1957388"/>
            <a:ext cx="9344025" cy="4975225"/>
          </a:xfrm>
          <a:ln/>
        </p:spPr>
        <p:txBody>
          <a:bodyPr/>
          <a:lstStyle/>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Write code → learn how code is wrong → </a:t>
            </a:r>
            <a:r>
              <a:rPr lang="en-GB" dirty="0" smtClean="0"/>
              <a:t>change or fix </a:t>
            </a:r>
            <a:r>
              <a:rPr lang="en-GB" dirty="0"/>
              <a:t>code</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dirty="0"/>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Software development “best practice” is often about trying to shorten or simplify this cycle</a:t>
            </a:r>
          </a:p>
          <a:p>
            <a:pPr marL="461962" indent="-457200">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Learn about your mistakes as early as possible</a:t>
            </a:r>
          </a:p>
          <a:p>
            <a:pPr indent="-33813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dirty="0"/>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we’re about to do</a:t>
            </a:r>
            <a:endParaRPr lang="en-GB" dirty="0"/>
          </a:p>
        </p:txBody>
      </p:sp>
      <p:sp>
        <p:nvSpPr>
          <p:cNvPr id="3" name="Content Placeholder 2"/>
          <p:cNvSpPr>
            <a:spLocks noGrp="1"/>
          </p:cNvSpPr>
          <p:nvPr>
            <p:ph idx="1"/>
          </p:nvPr>
        </p:nvSpPr>
        <p:spPr/>
        <p:txBody>
          <a:bodyPr/>
          <a:lstStyle/>
          <a:p>
            <a:r>
              <a:rPr lang="en-GB" dirty="0" smtClean="0"/>
              <a:t>Simple audio analysis using a test-driven development process</a:t>
            </a:r>
          </a:p>
          <a:p>
            <a:r>
              <a:rPr lang="en-GB" dirty="0" smtClean="0"/>
              <a:t>Software used:</a:t>
            </a:r>
          </a:p>
          <a:p>
            <a:pPr marL="457200" indent="-457200">
              <a:buFont typeface="Arial" panose="020B0604020202020204" pitchFamily="34" charset="0"/>
              <a:buChar char="•"/>
            </a:pPr>
            <a:r>
              <a:rPr lang="en-GB" dirty="0" smtClean="0"/>
              <a:t>Python 2 (version 2.6 or 2.7, not Python 3)</a:t>
            </a:r>
          </a:p>
          <a:p>
            <a:pPr marL="457200" indent="-457200">
              <a:buFont typeface="Arial" panose="020B0604020202020204" pitchFamily="34" charset="0"/>
              <a:buChar char="•"/>
            </a:pPr>
            <a:r>
              <a:rPr lang="en-GB" dirty="0" err="1" smtClean="0"/>
              <a:t>NumPy</a:t>
            </a:r>
            <a:r>
              <a:rPr lang="en-GB" dirty="0" smtClean="0"/>
              <a:t> – Python numerical modules</a:t>
            </a:r>
          </a:p>
          <a:p>
            <a:pPr marL="457200" indent="-457200">
              <a:buFont typeface="Arial" panose="020B0604020202020204" pitchFamily="34" charset="0"/>
              <a:buChar char="•"/>
            </a:pPr>
            <a:r>
              <a:rPr lang="en-GB" dirty="0" smtClean="0"/>
              <a:t>Nose – Python unit-test framework</a:t>
            </a:r>
          </a:p>
          <a:p>
            <a:pPr marL="457200" indent="-457200">
              <a:buFont typeface="Arial" panose="020B0604020202020204" pitchFamily="34" charset="0"/>
              <a:buChar char="•"/>
            </a:pPr>
            <a:r>
              <a:rPr lang="en-GB" dirty="0" err="1" smtClean="0"/>
              <a:t>EasyMercurial</a:t>
            </a:r>
            <a:r>
              <a:rPr lang="en-GB" dirty="0" smtClean="0"/>
              <a:t> – Version control user interface</a:t>
            </a:r>
          </a:p>
          <a:p>
            <a:pPr marL="0" indent="0"/>
            <a:r>
              <a:rPr lang="en-GB" dirty="0" smtClean="0"/>
              <a:t>Optionally:</a:t>
            </a:r>
          </a:p>
          <a:p>
            <a:pPr marL="457200" indent="-457200">
              <a:buFont typeface="Arial" panose="020B0604020202020204" pitchFamily="34" charset="0"/>
              <a:buChar char="•"/>
            </a:pPr>
            <a:r>
              <a:rPr lang="en-GB" dirty="0" err="1" smtClean="0"/>
              <a:t>IPython</a:t>
            </a:r>
            <a:r>
              <a:rPr lang="en-GB" dirty="0" smtClean="0"/>
              <a:t> – improved interactive console for Python</a:t>
            </a:r>
          </a:p>
          <a:p>
            <a:pPr marL="457200" indent="-457200">
              <a:buFont typeface="Arial" panose="020B0604020202020204" pitchFamily="34" charset="0"/>
              <a:buChar char="•"/>
            </a:pPr>
            <a:r>
              <a:rPr lang="en-GB" dirty="0" err="1" smtClean="0"/>
              <a:t>Matplotlib</a:t>
            </a:r>
            <a:r>
              <a:rPr lang="en-GB" dirty="0" smtClean="0"/>
              <a:t> – plotting modules</a:t>
            </a:r>
          </a:p>
          <a:p>
            <a:pPr marL="0" indent="0"/>
            <a:endParaRPr lang="en-GB" dirty="0"/>
          </a:p>
        </p:txBody>
      </p:sp>
    </p:spTree>
    <p:extLst>
      <p:ext uri="{BB962C8B-B14F-4D97-AF65-F5344CB8AC3E}">
        <p14:creationId xmlns:p14="http://schemas.microsoft.com/office/powerpoint/2010/main" val="734820705"/>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ius ADF No2"/>
        <a:ea typeface="DejaVu Sans"/>
        <a:cs typeface="DejaVu Sans"/>
      </a:majorFont>
      <a:minorFont>
        <a:latin typeface="Gillius ADF No2"/>
        <a:ea typeface="DejaVu Sans"/>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ius ADF No2"/>
        <a:ea typeface="DejaVu Sans"/>
        <a:cs typeface="DejaVu Sans"/>
      </a:majorFont>
      <a:minorFont>
        <a:latin typeface="Gillius ADF No2"/>
        <a:ea typeface="DejaVu Sans"/>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ius ADF No2"/>
        <a:ea typeface="DejaVu Sans"/>
        <a:cs typeface="DejaVu Sans"/>
      </a:majorFont>
      <a:minorFont>
        <a:latin typeface="Gillius ADF No2"/>
        <a:ea typeface="DejaVu Sans"/>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Gillius ADF No2" pitchFamily="32"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987</TotalTime>
  <Words>565</Words>
  <Application>Microsoft Office PowerPoint</Application>
  <PresentationFormat>Custom</PresentationFormat>
  <Paragraphs>56</Paragraphs>
  <Slides>7</Slides>
  <Notes>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7</vt:i4>
      </vt:variant>
    </vt:vector>
  </HeadingPairs>
  <TitlesOfParts>
    <vt:vector size="14" baseType="lpstr">
      <vt:lpstr>Arial</vt:lpstr>
      <vt:lpstr>DejaVu Sans</vt:lpstr>
      <vt:lpstr>Gillius ADF No2</vt:lpstr>
      <vt:lpstr>Times New Roman</vt:lpstr>
      <vt:lpstr>Office Theme</vt:lpstr>
      <vt:lpstr>Office Theme</vt:lpstr>
      <vt:lpstr>Office Theme</vt:lpstr>
      <vt:lpstr>Unit testing: what's it for?</vt:lpstr>
      <vt:lpstr>Version control: what's it for?</vt:lpstr>
      <vt:lpstr>An awkward question</vt:lpstr>
      <vt:lpstr>Validation and verification </vt:lpstr>
      <vt:lpstr>Validation and verification </vt:lpstr>
      <vt:lpstr>“Feedback cycles”</vt:lpstr>
      <vt:lpstr>What we’re about to do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Sustainable Software for Audio &amp; Music Research</dc:title>
  <dc:creator>markp</dc:creator>
  <cp:lastModifiedBy>Chris Cannam</cp:lastModifiedBy>
  <cp:revision>94</cp:revision>
  <cp:lastPrinted>2012-06-17T19:33:56Z</cp:lastPrinted>
  <dcterms:created xsi:type="dcterms:W3CDTF">2010-09-14T14:07:15Z</dcterms:created>
  <dcterms:modified xsi:type="dcterms:W3CDTF">2012-10-05T14:05:17Z</dcterms:modified>
</cp:coreProperties>
</file>