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Lst>
  <p:notesMasterIdLst>
    <p:notesMasterId r:id="rId37"/>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74" r:id="rId18"/>
    <p:sldId id="270" r:id="rId19"/>
    <p:sldId id="271" r:id="rId20"/>
    <p:sldId id="272" r:id="rId21"/>
    <p:sldId id="273" r:id="rId22"/>
    <p:sldId id="275" r:id="rId23"/>
    <p:sldId id="276" r:id="rId24"/>
    <p:sldId id="287" r:id="rId25"/>
    <p:sldId id="277" r:id="rId26"/>
    <p:sldId id="278" r:id="rId27"/>
    <p:sldId id="279" r:id="rId28"/>
    <p:sldId id="280" r:id="rId29"/>
    <p:sldId id="281" r:id="rId30"/>
    <p:sldId id="282" r:id="rId31"/>
    <p:sldId id="283" r:id="rId32"/>
    <p:sldId id="288" r:id="rId33"/>
    <p:sldId id="284" r:id="rId34"/>
    <p:sldId id="285" r:id="rId35"/>
    <p:sldId id="286" r:id="rId36"/>
  </p:sldIdLst>
  <p:sldSz cx="10080625" cy="7559675"/>
  <p:notesSz cx="7772400" cy="10058400"/>
  <p:defaultTex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5pPr>
    <a:lvl6pPr marL="2286000" algn="l" defTabSz="914400" rtl="0" eaLnBrk="1" latinLnBrk="0" hangingPunct="1">
      <a:defRPr kern="1200">
        <a:solidFill>
          <a:schemeClr val="bg1"/>
        </a:solidFill>
        <a:latin typeface="Gillius ADF No2" pitchFamily="32" charset="0"/>
        <a:ea typeface="+mn-ea"/>
        <a:cs typeface="+mn-cs"/>
      </a:defRPr>
    </a:lvl6pPr>
    <a:lvl7pPr marL="2743200" algn="l" defTabSz="914400" rtl="0" eaLnBrk="1" latinLnBrk="0" hangingPunct="1">
      <a:defRPr kern="1200">
        <a:solidFill>
          <a:schemeClr val="bg1"/>
        </a:solidFill>
        <a:latin typeface="Gillius ADF No2" pitchFamily="32" charset="0"/>
        <a:ea typeface="+mn-ea"/>
        <a:cs typeface="+mn-cs"/>
      </a:defRPr>
    </a:lvl7pPr>
    <a:lvl8pPr marL="3200400" algn="l" defTabSz="914400" rtl="0" eaLnBrk="1" latinLnBrk="0" hangingPunct="1">
      <a:defRPr kern="1200">
        <a:solidFill>
          <a:schemeClr val="bg1"/>
        </a:solidFill>
        <a:latin typeface="Gillius ADF No2" pitchFamily="32" charset="0"/>
        <a:ea typeface="+mn-ea"/>
        <a:cs typeface="+mn-cs"/>
      </a:defRPr>
    </a:lvl8pPr>
    <a:lvl9pPr marL="3657600" algn="l" defTabSz="914400" rtl="0" eaLnBrk="1" latinLnBrk="0" hangingPunct="1">
      <a:defRPr kern="1200">
        <a:solidFill>
          <a:schemeClr val="bg1"/>
        </a:solidFill>
        <a:latin typeface="Gillius ADF No2" pitchFamily="32"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p:cViewPr varScale="1">
        <p:scale>
          <a:sx n="85" d="100"/>
          <a:sy n="85" d="100"/>
        </p:scale>
        <p:origin x="-780" y="-84"/>
      </p:cViewPr>
      <p:guideLst>
        <p:guide orient="horz" pos="2160"/>
        <p:guide pos="2880"/>
      </p:guideLst>
    </p:cSldViewPr>
  </p:slideViewPr>
  <p:outlineViewPr>
    <p:cViewPr varScale="1">
      <p:scale>
        <a:sx n="170" d="200"/>
        <a:sy n="170" d="200"/>
      </p:scale>
      <p:origin x="-780" y="-84"/>
    </p:cViewPr>
  </p:outline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AutoShape 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6" name="AutoShape 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7" name="AutoShape 3"/>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8" name="AutoShape 4"/>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9" name="AutoShape 5"/>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0" name="AutoShape 6"/>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1" name="AutoShape 7"/>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2" name="AutoShape 8"/>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3" name="AutoShape 9"/>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4" name="AutoShape 10"/>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5" name="AutoShape 1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6" name="AutoShape 1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7" name="AutoShape 13"/>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8" name="AutoShape 14"/>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9" name="AutoShape 15"/>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0" name="AutoShape 16"/>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1" name="AutoShape 17"/>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2" name="AutoShape 18"/>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3" name="AutoShape 19"/>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4" name="AutoShape 20"/>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5" name="AutoShape 2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6" name="AutoShape 2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7" name="Text Box 23"/>
          <p:cNvSpPr txBox="1">
            <a:spLocks noChangeArrowheads="1"/>
          </p:cNvSpPr>
          <p:nvPr/>
        </p:nvSpPr>
        <p:spPr bwMode="auto">
          <a:xfrm>
            <a:off x="1587500" y="1006475"/>
            <a:ext cx="4595813" cy="344805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8" name="Rectangle 24"/>
          <p:cNvSpPr>
            <a:spLocks noGrp="1" noChangeArrowheads="1"/>
          </p:cNvSpPr>
          <p:nvPr>
            <p:ph type="body"/>
          </p:nvPr>
        </p:nvSpPr>
        <p:spPr bwMode="auto">
          <a:xfrm>
            <a:off x="1185863" y="4787900"/>
            <a:ext cx="5384800" cy="3803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smtClean="0"/>
          </a:p>
        </p:txBody>
      </p:sp>
      <p:sp>
        <p:nvSpPr>
          <p:cNvPr id="6169" name="Rectangle 25"/>
          <p:cNvSpPr>
            <a:spLocks noGrp="1" noRot="1" noChangeAspect="1" noChangeArrowheads="1"/>
          </p:cNvSpPr>
          <p:nvPr>
            <p:ph type="sldImg"/>
          </p:nvPr>
        </p:nvSpPr>
        <p:spPr bwMode="auto">
          <a:xfrm>
            <a:off x="1371600" y="763588"/>
            <a:ext cx="5006975" cy="3749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Tree>
    <p:extLst>
      <p:ext uri="{BB962C8B-B14F-4D97-AF65-F5344CB8AC3E}">
        <p14:creationId xmlns:p14="http://schemas.microsoft.com/office/powerpoint/2010/main" val="2611061699"/>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3" name="Rectangle 1"/>
          <p:cNvSpPr txBox="1">
            <a:spLocks noGrp="1" noRot="1" noChangeAspect="1" noChangeArrowheads="1"/>
          </p:cNvSpPr>
          <p:nvPr>
            <p:ph type="sldImg"/>
          </p:nvPr>
        </p:nvSpPr>
        <p:spPr bwMode="auto">
          <a:xfrm>
            <a:off x="1371600" y="763588"/>
            <a:ext cx="5027613" cy="377031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4" name="Rectangle 2"/>
          <p:cNvSpPr txBox="1">
            <a:spLocks noGrp="1" noChangeArrowheads="1"/>
          </p:cNvSpPr>
          <p:nvPr>
            <p:ph type="body" idx="1"/>
          </p:nvPr>
        </p:nvSpPr>
        <p:spPr bwMode="auto">
          <a:xfrm>
            <a:off x="1185863" y="4787900"/>
            <a:ext cx="5402262" cy="3821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cs typeface="Times New Roman"/>
              </a:rPr>
              <a:t>(This presentation has notes)</a:t>
            </a:r>
            <a:br>
              <a:rPr lang="en-US">
                <a:cs typeface="Times New Roman"/>
              </a:rPr>
            </a:br>
            <a:endParaRPr lang="en-US">
              <a:cs typeface="Times New Roman"/>
            </a:endParaRPr>
          </a:p>
        </p:txBody>
      </p:sp>
    </p:spTree>
    <p:extLst>
      <p:ext uri="{BB962C8B-B14F-4D97-AF65-F5344CB8AC3E}">
        <p14:creationId xmlns:p14="http://schemas.microsoft.com/office/powerpoint/2010/main" val="4094993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29" name="Rectangle 1"/>
          <p:cNvSpPr txBox="1">
            <a:spLocks noGrp="1" noRot="1" noChangeAspect="1" noChangeArrowheads="1"/>
          </p:cNvSpPr>
          <p:nvPr>
            <p:ph type="sldImg"/>
          </p:nvPr>
        </p:nvSpPr>
        <p:spPr bwMode="auto">
          <a:xfrm>
            <a:off x="1371600" y="763588"/>
            <a:ext cx="501015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8130"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033279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3" name="Rectangle 1"/>
          <p:cNvSpPr txBox="1">
            <a:spLocks noGrp="1" noRot="1" noChangeAspect="1" noChangeArrowheads="1"/>
          </p:cNvSpPr>
          <p:nvPr>
            <p:ph type="sldImg"/>
          </p:nvPr>
        </p:nvSpPr>
        <p:spPr bwMode="auto">
          <a:xfrm>
            <a:off x="1371600" y="763588"/>
            <a:ext cx="501015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4"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2191196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7" name="Rectangle 1"/>
          <p:cNvSpPr txBox="1">
            <a:spLocks noGrp="1" noRot="1" noChangeAspect="1" noChangeArrowheads="1"/>
          </p:cNvSpPr>
          <p:nvPr>
            <p:ph type="sldImg"/>
          </p:nvPr>
        </p:nvSpPr>
        <p:spPr bwMode="auto">
          <a:xfrm>
            <a:off x="1371600" y="763588"/>
            <a:ext cx="501015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0178"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4451648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5"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6"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cs typeface="Times New Roman"/>
              </a:rPr>
              <a:t>In our survey, 51% of respondents who reported developing software said that their code never left their own computer. (See Cannam, Figueira and Plumbley, "Sound Software: Towards Software Reuse in Audio and Music Research", ICASSP, 2012.)</a:t>
            </a:r>
            <a:br>
              <a:rPr lang="en-US">
                <a:cs typeface="Times New Roman"/>
              </a:rPr>
            </a:br>
            <a:endParaRPr lang="en-US">
              <a:cs typeface="Times New Roman"/>
            </a:endParaRPr>
          </a:p>
        </p:txBody>
      </p:sp>
    </p:spTree>
    <p:extLst>
      <p:ext uri="{BB962C8B-B14F-4D97-AF65-F5344CB8AC3E}">
        <p14:creationId xmlns:p14="http://schemas.microsoft.com/office/powerpoint/2010/main" val="2855502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49"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0"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9710408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Rectangle 1"/>
          <p:cNvSpPr txBox="1">
            <a:spLocks noGrp="1" noRot="1" noChangeAspect="1" noChangeArrowheads="1"/>
          </p:cNvSpPr>
          <p:nvPr>
            <p:ph type="sldImg"/>
          </p:nvPr>
        </p:nvSpPr>
        <p:spPr bwMode="auto">
          <a:xfrm>
            <a:off x="1371600" y="763588"/>
            <a:ext cx="5008563" cy="37512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4274" name="Rectangle 2"/>
          <p:cNvSpPr txBox="1">
            <a:spLocks noGrp="1" noChangeArrowheads="1"/>
          </p:cNvSpPr>
          <p:nvPr>
            <p:ph type="body" idx="1"/>
          </p:nvPr>
        </p:nvSpPr>
        <p:spPr bwMode="auto">
          <a:xfrm>
            <a:off x="1185863" y="4787900"/>
            <a:ext cx="5386387" cy="38052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4066830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8"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cs typeface="Times New Roman"/>
              </a:rPr>
              <a:t>Figure from Dunsmore, A., Roper, M., Wood, M. "Object-Oriented Inspection in the Face of Delocalisation", Proceedings of the 22nd International Conference on Software Engineering (ICSE) 2000 as quoted in Jason Cohen, "Best-Kept Secrets of Peer Code Review", 2006. Figure shows elapsed time versus cumulative number of defects found for each of the three types of review. The defect rate is constant until about 60 minutes into the inspection at which point it levels off with no defects found at all after 90 minutes.</a:t>
            </a:r>
          </a:p>
          <a:p>
            <a:r>
              <a:rPr lang="en-US">
                <a:cs typeface="Times New Roman"/>
              </a:rPr>
              <a:t/>
            </a:r>
            <a:br>
              <a:rPr lang="en-US">
                <a:cs typeface="Times New Roman"/>
              </a:rPr>
            </a:br>
            <a:endParaRPr lang="en-US">
              <a:cs typeface="Times New Roman"/>
            </a:endParaRPr>
          </a:p>
          <a:p>
            <a:r>
              <a:rPr lang="en-US">
                <a:cs typeface="Times New Roman"/>
              </a:rPr>
              <a:t>In this figure, "checklist" reviewing involves the reviewer checking for a pre-listed series of common types of error. The "systematic" review is more specific about code points to inspect, with a view to potentially providing some automation for the review. The "use-case" review involves starting with information about how other code will be expected to call into the code under review: this is perhaps most similar to how a systematic review by someone else knowledgeable in the domain but not familiar with the code might proceed.</a:t>
            </a:r>
          </a:p>
          <a:p>
            <a:r>
              <a:rPr lang="en-US">
                <a:cs typeface="Times New Roman"/>
              </a:rPr>
              <a:t/>
            </a:r>
            <a:br>
              <a:rPr lang="en-US">
                <a:cs typeface="Times New Roman"/>
              </a:rPr>
            </a:br>
            <a:endParaRPr lang="en-US">
              <a:cs typeface="Times New Roman"/>
            </a:endParaRPr>
          </a:p>
        </p:txBody>
      </p:sp>
    </p:spTree>
    <p:extLst>
      <p:ext uri="{BB962C8B-B14F-4D97-AF65-F5344CB8AC3E}">
        <p14:creationId xmlns:p14="http://schemas.microsoft.com/office/powerpoint/2010/main" val="14175189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1"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6322"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3250858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0"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27848387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4"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4189347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7"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38"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22832336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4"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7799285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7"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0418"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2994030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1" name="Rectangle 1"/>
          <p:cNvSpPr txBox="1">
            <a:spLocks noGrp="1" noRot="1" noChangeAspect="1" noChangeArrowheads="1"/>
          </p:cNvSpPr>
          <p:nvPr>
            <p:ph type="sldImg"/>
          </p:nvPr>
        </p:nvSpPr>
        <p:spPr bwMode="auto">
          <a:xfrm>
            <a:off x="1371600" y="763588"/>
            <a:ext cx="5026025" cy="37687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42" name="Rectangle 2"/>
          <p:cNvSpPr txBox="1">
            <a:spLocks noGrp="1" noChangeArrowheads="1"/>
          </p:cNvSpPr>
          <p:nvPr>
            <p:ph type="body" idx="1"/>
          </p:nvPr>
        </p:nvSpPr>
        <p:spPr bwMode="auto">
          <a:xfrm>
            <a:off x="1185863" y="4787900"/>
            <a:ext cx="5402262" cy="3821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ea typeface="DejaVu Sans" charset="0"/>
                <a:cs typeface="DejaVu Sans" charset="0"/>
              </a:rPr>
              <a:t>See also "Why use version control?" http://soundsoftware.ac.uk/why-version-control</a:t>
            </a:r>
            <a:br>
              <a:rPr lang="en-US">
                <a:ea typeface="DejaVu Sans" charset="0"/>
                <a:cs typeface="DejaVu Sans" charset="0"/>
              </a:rPr>
            </a:br>
            <a:r>
              <a:rPr lang="en-US">
                <a:ea typeface="DejaVu Sans" charset="0"/>
                <a:cs typeface="DejaVu Sans" charset="0"/>
              </a:rPr>
              <a:t/>
            </a:r>
            <a:br>
              <a:rPr lang="en-US">
                <a:ea typeface="DejaVu Sans" charset="0"/>
                <a:cs typeface="DejaVu Sans" charset="0"/>
              </a:rPr>
            </a:br>
            <a:endParaRPr lang="en-GB">
              <a:ea typeface="DejaVu Sans" charset="0"/>
              <a:cs typeface="DejaVu Sans" charset="0"/>
            </a:endParaRPr>
          </a:p>
        </p:txBody>
      </p:sp>
    </p:spTree>
    <p:extLst>
      <p:ext uri="{BB962C8B-B14F-4D97-AF65-F5344CB8AC3E}">
        <p14:creationId xmlns:p14="http://schemas.microsoft.com/office/powerpoint/2010/main" val="28012945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5" name="Rectangle 1"/>
          <p:cNvSpPr txBox="1">
            <a:spLocks noGrp="1" noRot="1" noChangeAspect="1" noChangeArrowheads="1"/>
          </p:cNvSpPr>
          <p:nvPr>
            <p:ph type="sldImg"/>
          </p:nvPr>
        </p:nvSpPr>
        <p:spPr bwMode="auto">
          <a:xfrm>
            <a:off x="1371600" y="763588"/>
            <a:ext cx="5021263" cy="37639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2466" name="Rectangle 2"/>
          <p:cNvSpPr txBox="1">
            <a:spLocks noGrp="1" noChangeArrowheads="1"/>
          </p:cNvSpPr>
          <p:nvPr>
            <p:ph type="body" idx="1"/>
          </p:nvPr>
        </p:nvSpPr>
        <p:spPr bwMode="auto">
          <a:xfrm>
            <a:off x="1185863" y="4787900"/>
            <a:ext cx="5399087" cy="38179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ea typeface="DejaVu Sans" charset="0"/>
              <a:cs typeface="DejaVu Sans" charset="0"/>
            </a:endParaRPr>
          </a:p>
        </p:txBody>
      </p:sp>
    </p:spTree>
    <p:extLst>
      <p:ext uri="{BB962C8B-B14F-4D97-AF65-F5344CB8AC3E}">
        <p14:creationId xmlns:p14="http://schemas.microsoft.com/office/powerpoint/2010/main" val="25556551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89"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0"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US">
                <a:ea typeface="DejaVu Sans" charset="0"/>
                <a:cs typeface="Times New Roman"/>
              </a:rPr>
              <a:t>The consistency guarantee (identifying versions, and identifying whether something has been changed from a given version and if so how) is the most powerful aspect here, and the one that distinguishes a version control system from a synchronisation and backup tool such as Dropbox.</a:t>
            </a:r>
            <a:br>
              <a:rPr lang="en-US">
                <a:ea typeface="DejaVu Sans" charset="0"/>
                <a:cs typeface="Times New Roman"/>
              </a:rPr>
            </a:br>
            <a:endParaRPr lang="en-GB">
              <a:ea typeface="DejaVu Sans" charset="0"/>
              <a:cs typeface="Times New Roman"/>
            </a:endParaRPr>
          </a:p>
        </p:txBody>
      </p:sp>
    </p:spTree>
    <p:extLst>
      <p:ext uri="{BB962C8B-B14F-4D97-AF65-F5344CB8AC3E}">
        <p14:creationId xmlns:p14="http://schemas.microsoft.com/office/powerpoint/2010/main" val="31044103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3"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4514"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28560452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7"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38"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35248642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1"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6562"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14007226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1"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6562"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32926657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5"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86"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790071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1"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2"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30330748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09"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0"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26437279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3"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9634"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cs typeface="Times New Roman"/>
              </a:rPr>
              <a:t>A private project on a hosting site is fine!</a:t>
            </a:r>
            <a:br>
              <a:rPr lang="en-US">
                <a:cs typeface="Times New Roman"/>
              </a:rPr>
            </a:br>
            <a:endParaRPr lang="en-US">
              <a:cs typeface="Times New Roman"/>
            </a:endParaRPr>
          </a:p>
        </p:txBody>
      </p:sp>
    </p:spTree>
    <p:extLst>
      <p:ext uri="{BB962C8B-B14F-4D97-AF65-F5344CB8AC3E}">
        <p14:creationId xmlns:p14="http://schemas.microsoft.com/office/powerpoint/2010/main" val="1587016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844213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09"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0"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905535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3" name="Rectangle 1"/>
          <p:cNvSpPr txBox="1">
            <a:spLocks noGrp="1" noRot="1" noChangeAspect="1" noChangeArrowheads="1"/>
          </p:cNvSpPr>
          <p:nvPr>
            <p:ph type="sldImg"/>
          </p:nvPr>
        </p:nvSpPr>
        <p:spPr bwMode="auto">
          <a:xfrm>
            <a:off x="1371600" y="763588"/>
            <a:ext cx="501015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4"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837709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7" name="Rectangle 1"/>
          <p:cNvSpPr txBox="1">
            <a:spLocks noGrp="1" noRot="1" noChangeAspect="1" noChangeArrowheads="1"/>
          </p:cNvSpPr>
          <p:nvPr>
            <p:ph type="sldImg"/>
          </p:nvPr>
        </p:nvSpPr>
        <p:spPr bwMode="auto">
          <a:xfrm>
            <a:off x="1371600" y="763588"/>
            <a:ext cx="501015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58"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3115491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Rectangle 1"/>
          <p:cNvSpPr txBox="1">
            <a:spLocks noGrp="1" noRot="1" noChangeAspect="1" noChangeArrowheads="1"/>
          </p:cNvSpPr>
          <p:nvPr>
            <p:ph type="sldImg"/>
          </p:nvPr>
        </p:nvSpPr>
        <p:spPr bwMode="auto">
          <a:xfrm>
            <a:off x="1371600" y="763588"/>
            <a:ext cx="501015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2"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573129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5" name="Rectangle 1"/>
          <p:cNvSpPr txBox="1">
            <a:spLocks noGrp="1" noRot="1" noChangeAspect="1" noChangeArrowheads="1"/>
          </p:cNvSpPr>
          <p:nvPr>
            <p:ph type="sldImg"/>
          </p:nvPr>
        </p:nvSpPr>
        <p:spPr bwMode="auto">
          <a:xfrm>
            <a:off x="1371600" y="763588"/>
            <a:ext cx="501015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6"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840922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5762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6522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5501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737514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6462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727826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38040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7081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854897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64326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437883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61515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48214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160280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66974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60363" y="720725"/>
            <a:ext cx="9339262" cy="879475"/>
          </a:xfrm>
        </p:spPr>
        <p:txBody>
          <a:bodyPr/>
          <a:lstStyle/>
          <a:p>
            <a:r>
              <a:rPr lang="en-US"/>
              <a:t>Click to edit Master title style</a:t>
            </a:r>
          </a:p>
        </p:txBody>
      </p:sp>
    </p:spTree>
    <p:extLst>
      <p:ext uri="{BB962C8B-B14F-4D97-AF65-F5344CB8AC3E}">
        <p14:creationId xmlns:p14="http://schemas.microsoft.com/office/powerpoint/2010/main" val="38671147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340803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26419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4778219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11207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55131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23959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0385776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39130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445131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05834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65954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819057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5922999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31189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14548994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41703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1837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853060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262523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64756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645479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797455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44258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324529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121294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09463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8441286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5812"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8575" y="1957388"/>
            <a:ext cx="4597400"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52637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0122569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00164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874085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20633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68098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967514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94199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70763" y="720725"/>
            <a:ext cx="2335212" cy="62150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8000" cy="62150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6695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71968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1865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523337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629318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1027" name="Line 3"/>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028" name="Line 4"/>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1029"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049" name="Line 1"/>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050" name="Line 2"/>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2051"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52" name="Picture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3" name="Rectangle 5"/>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2054" name="Rectangle 6"/>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708" r:id="rId12"/>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073" name="Line 1"/>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074" name="Line 2"/>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3075"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6" name="Picture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7" name="Rectangle 5"/>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3078" name="Rectangle 6"/>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4097" name="Line 1"/>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098" name="Line 2"/>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4099"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0" name="Picture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1" name="Rectangle 5"/>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4102" name="Rectangle 6"/>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5121" name="Line 1"/>
          <p:cNvSpPr>
            <a:spLocks noChangeShapeType="1"/>
          </p:cNvSpPr>
          <p:nvPr/>
        </p:nvSpPr>
        <p:spPr bwMode="auto">
          <a:xfrm>
            <a:off x="360363" y="720725"/>
            <a:ext cx="9358312" cy="1588"/>
          </a:xfrm>
          <a:prstGeom prst="line">
            <a:avLst/>
          </a:prstGeom>
          <a:noFill/>
          <a:ln w="28800">
            <a:solidFill>
              <a:srgbClr val="A9B6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122" name="Line 2"/>
          <p:cNvSpPr>
            <a:spLocks noChangeShapeType="1"/>
          </p:cNvSpPr>
          <p:nvPr/>
        </p:nvSpPr>
        <p:spPr bwMode="auto">
          <a:xfrm>
            <a:off x="360363" y="6840538"/>
            <a:ext cx="9358312" cy="1587"/>
          </a:xfrm>
          <a:prstGeom prst="line">
            <a:avLst/>
          </a:prstGeom>
          <a:noFill/>
          <a:ln w="28800">
            <a:solidFill>
              <a:srgbClr val="A9B6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5123"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4463"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4" name="Rectangle 4"/>
          <p:cNvSpPr>
            <a:spLocks noGrp="1" noChangeArrowheads="1"/>
          </p:cNvSpPr>
          <p:nvPr>
            <p:ph type="title"/>
          </p:nvPr>
        </p:nvSpPr>
        <p:spPr bwMode="auto">
          <a:xfrm>
            <a:off x="360363" y="720725"/>
            <a:ext cx="9345612" cy="887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5125" name="Rectangle 5"/>
          <p:cNvSpPr>
            <a:spLocks noGrp="1" noChangeArrowheads="1"/>
          </p:cNvSpPr>
          <p:nvPr>
            <p:ph type="body" idx="1"/>
          </p:nvPr>
        </p:nvSpPr>
        <p:spPr bwMode="auto">
          <a:xfrm>
            <a:off x="360363" y="1957388"/>
            <a:ext cx="9345612" cy="497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kern="1200">
          <a:solidFill>
            <a:srgbClr val="FFFFFF"/>
          </a:solidFill>
          <a:latin typeface="+mj-lt"/>
          <a:ea typeface="+mj-ea"/>
          <a:cs typeface="+mj-cs"/>
        </a:defRPr>
      </a:lvl1pPr>
      <a:lvl2pPr marL="742950" indent="-28575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2pPr>
      <a:lvl3pPr marL="11430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3pPr>
      <a:lvl4pPr marL="16002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4pPr>
      <a:lvl5pPr marL="20574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5pPr>
      <a:lvl6pPr marL="25146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6pPr>
      <a:lvl7pPr marL="29718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7pPr>
      <a:lvl8pPr marL="34290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8pPr>
      <a:lvl9pPr marL="38862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9pPr>
    </p:titleStyle>
    <p:bodyStyle>
      <a:lvl1pPr marL="342900" indent="-342900" algn="l" defTabSz="449263" rtl="0" fontAlgn="base" hangingPunct="0">
        <a:lnSpc>
          <a:spcPct val="102000"/>
        </a:lnSpc>
        <a:spcBef>
          <a:spcPct val="0"/>
        </a:spcBef>
        <a:spcAft>
          <a:spcPts val="1413"/>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fontAlgn="base" hangingPunct="0">
        <a:lnSpc>
          <a:spcPct val="102000"/>
        </a:lnSpc>
        <a:spcBef>
          <a:spcPct val="0"/>
        </a:spcBef>
        <a:spcAft>
          <a:spcPts val="1138"/>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fontAlgn="base" hangingPunct="0">
        <a:lnSpc>
          <a:spcPct val="102000"/>
        </a:lnSpc>
        <a:spcBef>
          <a:spcPct val="0"/>
        </a:spcBef>
        <a:spcAft>
          <a:spcPts val="85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fontAlgn="base" hangingPunct="0">
        <a:lnSpc>
          <a:spcPct val="102000"/>
        </a:lnSpc>
        <a:spcBef>
          <a:spcPct val="0"/>
        </a:spcBef>
        <a:spcAft>
          <a:spcPts val="575"/>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fontAlgn="base" hangingPunct="0">
        <a:lnSpc>
          <a:spcPct val="102000"/>
        </a:lnSpc>
        <a:spcBef>
          <a:spcPct val="0"/>
        </a:spcBef>
        <a:spcAft>
          <a:spcPts val="288"/>
        </a:spcAft>
        <a:buClr>
          <a:srgbClr val="000000"/>
        </a:buClr>
        <a:buSzPct val="100000"/>
        <a:buFont typeface="Times New Roman" panose="02020603050405020304" pitchFamily="18" charset="0"/>
        <a:defRPr sz="20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363" y="900113"/>
            <a:ext cx="4530725" cy="3444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0" name="Rectangle 2"/>
          <p:cNvSpPr>
            <a:spLocks noChangeArrowheads="1"/>
          </p:cNvSpPr>
          <p:nvPr/>
        </p:nvSpPr>
        <p:spPr bwMode="auto">
          <a:xfrm>
            <a:off x="6686550" y="6896100"/>
            <a:ext cx="3060700" cy="539750"/>
          </a:xfrm>
          <a:prstGeom prst="rect">
            <a:avLst/>
          </a:prstGeom>
          <a:solidFill>
            <a:srgbClr val="FDFAF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7171" name="Text Box 3"/>
          <p:cNvSpPr txBox="1">
            <a:spLocks noChangeArrowheads="1"/>
          </p:cNvSpPr>
          <p:nvPr/>
        </p:nvSpPr>
        <p:spPr bwMode="auto">
          <a:xfrm>
            <a:off x="360363" y="2160588"/>
            <a:ext cx="9358312" cy="212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9pPr>
          </a:lstStyle>
          <a:p>
            <a:pPr>
              <a:buClrTx/>
              <a:buFontTx/>
              <a:buNone/>
            </a:pPr>
            <a:r>
              <a:rPr lang="en-GB" sz="4400" b="1">
                <a:solidFill>
                  <a:srgbClr val="3E442C"/>
                </a:solidFill>
              </a:rPr>
              <a:t>Pointers to more effective</a:t>
            </a:r>
            <a:br>
              <a:rPr lang="en-GB" sz="4400" b="1">
                <a:solidFill>
                  <a:srgbClr val="3E442C"/>
                </a:solidFill>
              </a:rPr>
            </a:br>
            <a:r>
              <a:rPr lang="en-GB" sz="4400" b="1">
                <a:solidFill>
                  <a:srgbClr val="3E442C"/>
                </a:solidFill>
              </a:rPr>
              <a:t>software &amp; data in audio research</a:t>
            </a:r>
          </a:p>
        </p:txBody>
      </p:sp>
      <p:sp>
        <p:nvSpPr>
          <p:cNvPr id="7172" name="Text Box 4"/>
          <p:cNvSpPr txBox="1">
            <a:spLocks noChangeArrowheads="1"/>
          </p:cNvSpPr>
          <p:nvPr/>
        </p:nvSpPr>
        <p:spPr bwMode="auto">
          <a:xfrm>
            <a:off x="360363" y="4356100"/>
            <a:ext cx="9358312" cy="2301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marL="342900" indent="-325438">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1pPr>
            <a:lvl2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2pPr>
            <a:lvl3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3pPr>
            <a:lvl4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4pPr>
            <a:lvl5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9pPr>
          </a:lstStyle>
          <a:p>
            <a:pPr algn="r">
              <a:spcBef>
                <a:spcPts val="650"/>
              </a:spcBef>
              <a:buClrTx/>
              <a:buFontTx/>
              <a:buNone/>
            </a:pPr>
            <a:r>
              <a:rPr lang="en-GB" sz="2600">
                <a:solidFill>
                  <a:srgbClr val="3E442C"/>
                </a:solidFill>
              </a:rPr>
              <a:t>Mark D Plumbley, Chris Cannam, Steve Welburn</a:t>
            </a:r>
          </a:p>
          <a:p>
            <a:pPr algn="r">
              <a:spcBef>
                <a:spcPts val="650"/>
              </a:spcBef>
              <a:buClrTx/>
              <a:buFontTx/>
              <a:buNone/>
            </a:pPr>
            <a:r>
              <a:rPr lang="en-GB" sz="2600">
                <a:solidFill>
                  <a:srgbClr val="3E442C"/>
                </a:solidFill>
              </a:rPr>
              <a:t>Centre for Digital Music</a:t>
            </a:r>
          </a:p>
          <a:p>
            <a:pPr algn="r">
              <a:spcBef>
                <a:spcPts val="650"/>
              </a:spcBef>
              <a:buClrTx/>
              <a:buFontTx/>
              <a:buNone/>
            </a:pPr>
            <a:r>
              <a:rPr lang="en-GB" sz="2600">
                <a:solidFill>
                  <a:srgbClr val="3E442C"/>
                </a:solidFill>
              </a:rPr>
              <a:t>Queen Mary, University of London</a:t>
            </a:r>
          </a:p>
        </p:txBody>
      </p:sp>
      <p:pic>
        <p:nvPicPr>
          <p:cNvPr id="717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163" y="720725"/>
            <a:ext cx="8731250"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163" y="720725"/>
            <a:ext cx="8731250"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843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163" y="720725"/>
            <a:ext cx="8731250"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5601"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A philosophical point</a:t>
            </a:r>
          </a:p>
        </p:txBody>
      </p:sp>
      <p:sp>
        <p:nvSpPr>
          <p:cNvPr id="25602"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Much of this involves becoming more comfortable with the idea that </a:t>
            </a:r>
            <a:r>
              <a:rPr lang="en-GB" i="1"/>
              <a:t>someone else will be looking at your code</a:t>
            </a:r>
            <a:r>
              <a:rPr lang="en-GB"/>
              <a:t>.</a:t>
            </a:r>
          </a:p>
          <a:p>
            <a:pPr marL="1082675" indent="-5683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marL="1082675" indent="-5683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t>We collaborate on papers; why not on code?</a:t>
            </a:r>
          </a:p>
          <a:p>
            <a:pPr marL="1082675" indent="-5683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marL="4762" indent="0">
              <a:buClrTx/>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atin typeface="Gillius ADF No2"/>
              </a:rPr>
              <a:t>Coding with readers in mind makes some things easier:</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atin typeface="Gillius ADF No2"/>
              </a:rPr>
              <a:t>Easier to write comments you'll understand later</a:t>
            </a:r>
            <a:endParaRPr lang="en-GB">
              <a:latin typeface="Gillius ADF No2"/>
            </a:endParaRP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Easier to write testable code</a:t>
            </a:r>
            <a:r>
              <a:rPr lang="en-US"/>
              <a:t>, and to do unit tests</a:t>
            </a:r>
            <a:r>
              <a:rPr lang="en-GB"/>
              <a:t> for it</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Easier to do code </a:t>
            </a:r>
            <a:r>
              <a:rPr lang="en-US"/>
              <a:t>reviews</a:t>
            </a:r>
            <a:endParaRPr lang="en-GB"/>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t>Easier to contemplate</a:t>
            </a:r>
            <a:r>
              <a:rPr lang="en-GB"/>
              <a:t> publishing it!</a:t>
            </a:r>
            <a:endParaRPr lang="en-GB">
              <a:latin typeface="Gillius ADF No2"/>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1505"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“Code reviews” </a:t>
            </a:r>
          </a:p>
        </p:txBody>
      </p:sp>
      <p:sp>
        <p:nvSpPr>
          <p:cNvPr id="21506" name="Rectangle 2"/>
          <p:cNvSpPr>
            <a:spLocks noGrp="1" noChangeArrowheads="1"/>
          </p:cNvSpPr>
          <p:nvPr>
            <p:ph type="body" idx="4294967295"/>
          </p:nvPr>
        </p:nvSpPr>
        <p:spPr>
          <a:xfrm>
            <a:off x="360363" y="1957388"/>
            <a:ext cx="9344025" cy="4975225"/>
          </a:xfrm>
          <a:ln/>
        </p:spPr>
        <p:txBody>
          <a:bodyPr/>
          <a:lstStyle/>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Simply: getting someone else to read your code!</a:t>
            </a:r>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Can be informal, in a peer setting</a:t>
            </a:r>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use-case reviewing: following the flow from known inputs</a:t>
            </a:r>
          </a:p>
          <a:p>
            <a:pPr marL="1587" indent="0">
              <a:buClrTx/>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t>Or a bit more formal</a:t>
            </a:r>
            <a:endParaRPr lang="en-GB"/>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atin typeface="Gillius ADF No2"/>
              </a:rPr>
              <a:t>checklist reviewing: looking for likely troublespots</a:t>
            </a:r>
          </a:p>
          <a:p>
            <a:pPr marL="1587" indent="0">
              <a:buClrTx/>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latin typeface="Gillius ADF No2"/>
            </a:endParaRPr>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atin typeface="Gillius ADF No2"/>
              </a:rPr>
              <a:t>Can move from one to the other through simple </a:t>
            </a:r>
            <a:r>
              <a:rPr lang="en-GB">
                <a:latin typeface="Gillius ADF No2"/>
              </a:rPr>
              <a:t>application of </a:t>
            </a:r>
            <a:r>
              <a:rPr lang="en-US">
                <a:latin typeface="Gillius ADF No2"/>
              </a:rPr>
              <a:t>experience</a:t>
            </a:r>
            <a:endParaRPr lang="en-GB">
              <a:latin typeface="Gillius ADF No2"/>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idx="4294967295"/>
          </p:nvPr>
        </p:nvSpPr>
        <p:spPr>
          <a:xfrm>
            <a:off x="360363" y="720725"/>
            <a:ext cx="9340850" cy="881063"/>
          </a:xfrm>
          <a:ln/>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Readable/reviewable code</a:t>
            </a:r>
          </a:p>
        </p:txBody>
      </p:sp>
      <p:sp>
        <p:nvSpPr>
          <p:cNvPr id="22530" name="Rectangle 2"/>
          <p:cNvSpPr>
            <a:spLocks noGrp="1" noChangeArrowheads="1"/>
          </p:cNvSpPr>
          <p:nvPr>
            <p:ph type="body" idx="4294967295"/>
          </p:nvPr>
        </p:nvSpPr>
        <p:spPr>
          <a:xfrm>
            <a:off x="360363" y="1957388"/>
            <a:ext cx="9340850" cy="4972050"/>
          </a:xfrm>
          <a:ln/>
        </p:spPr>
        <p:txBody>
          <a:bodyPr/>
          <a:lstStyle/>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 readable variable names</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 slicing into methods</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 commenting the why, not the how</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 concentrate on function prototypes / API description</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 check the SWC paper?</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Double-check what Cohen suggested as a review checklist</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3553"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Code reviews? No problem</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3463" y="1584325"/>
            <a:ext cx="5759450" cy="48228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5" name="Text Box 3"/>
          <p:cNvSpPr txBox="1">
            <a:spLocks noChangeArrowheads="1"/>
          </p:cNvSpPr>
          <p:nvPr/>
        </p:nvSpPr>
        <p:spPr bwMode="auto">
          <a:xfrm>
            <a:off x="6859588" y="5832475"/>
            <a:ext cx="2859087" cy="820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9pPr>
          </a:lstStyle>
          <a:p>
            <a:pPr>
              <a:buClrTx/>
              <a:buFontTx/>
              <a:buNone/>
            </a:pPr>
            <a:r>
              <a:rPr lang="en-GB" sz="1600">
                <a:solidFill>
                  <a:srgbClr val="000000"/>
                </a:solidFill>
              </a:rPr>
              <a:t>Dunsmore, Roper, Wood, 2000.</a:t>
            </a:r>
          </a:p>
          <a:p>
            <a:pPr>
              <a:buClrTx/>
              <a:buFontTx/>
              <a:buNone/>
            </a:pPr>
            <a:r>
              <a:rPr lang="en-GB" sz="1600">
                <a:solidFill>
                  <a:srgbClr val="000000"/>
                </a:solidFill>
              </a:rPr>
              <a:t>From </a:t>
            </a:r>
            <a:r>
              <a:rPr lang="en-GB" sz="1600" i="1">
                <a:solidFill>
                  <a:srgbClr val="000000"/>
                </a:solidFill>
              </a:rPr>
              <a:t>Best-Kept Secrets of</a:t>
            </a:r>
            <a:br>
              <a:rPr lang="en-GB" sz="1600" i="1">
                <a:solidFill>
                  <a:srgbClr val="000000"/>
                </a:solidFill>
              </a:rPr>
            </a:br>
            <a:r>
              <a:rPr lang="en-GB" sz="1600" i="1">
                <a:solidFill>
                  <a:srgbClr val="000000"/>
                </a:solidFill>
              </a:rPr>
              <a:t>Peer Code Review</a:t>
            </a:r>
            <a:r>
              <a:rPr lang="en-GB" sz="1600">
                <a:solidFill>
                  <a:srgbClr val="000000"/>
                </a:solidFill>
              </a:rPr>
              <a:t>, Cohen, 2006</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what is it?</a:t>
            </a:r>
          </a:p>
        </p:txBody>
      </p:sp>
      <p:sp>
        <p:nvSpPr>
          <p:cNvPr id="24578"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A “unit test” is a bit of code that calls one of your functions, gives it some input, and tells you whether it returned the right result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Write a set of these, and you have a “test suite”</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A “test framework” can help you write them more quickly; there's at least one for every programming language and environment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Should be set up so you can run all tests in one go</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6625"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what's it for?</a:t>
            </a:r>
          </a:p>
        </p:txBody>
      </p:sp>
      <p:sp>
        <p:nvSpPr>
          <p:cNvPr id="26626"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An automated way of ensuring:</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That your code's API works</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That you don't break your code when changing it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Also useful when developing a tricky algorithm (using test-first, or test-driven development)</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questions</a:t>
            </a:r>
          </a:p>
        </p:txBody>
      </p:sp>
      <p:sp>
        <p:nvSpPr>
          <p:cNvPr id="27650"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“How can I test my code if I don't know what results to expect?”</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atin typeface="Gillius ADF No2"/>
              </a:rPr>
              <a:t>Break it down into functions whose behaviour you can predict</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atin typeface="Gillius ADF No2"/>
              </a:rPr>
              <a:t>Testable code is also more readable code anyway</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atin typeface="Gillius ADF No2"/>
              </a:rPr>
              <a:t>Test individual components, not the whole thing</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is about trying to ensure that </a:t>
            </a:r>
            <a:r>
              <a:rPr lang="en-GB" i="1"/>
              <a:t>the code implements the method </a:t>
            </a:r>
            <a:r>
              <a:rPr lang="en-GB"/>
              <a:t>-- not that </a:t>
            </a:r>
            <a:r>
              <a:rPr lang="en-GB" i="1"/>
              <a:t>the method is the right one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software: The Question</a:t>
            </a:r>
          </a:p>
        </p:txBody>
      </p:sp>
      <p:sp>
        <p:nvSpPr>
          <p:cNvPr id="8194" name="Rectangle 2"/>
          <p:cNvSpPr>
            <a:spLocks noGrp="1" noChangeArrowheads="1"/>
          </p:cNvSpPr>
          <p:nvPr>
            <p:ph type="body" idx="4294967295"/>
          </p:nvPr>
        </p:nvSpPr>
        <p:spPr>
          <a:xfrm>
            <a:off x="360363" y="1957388"/>
            <a:ext cx="9344025" cy="4975225"/>
          </a:xfrm>
          <a:ln/>
        </p:spPr>
        <p:txBody>
          <a:bodyPr/>
          <a:lstStyle/>
          <a:p>
            <a:pPr lvl="1" indent="-280988">
              <a:buClrTx/>
              <a:buFontTx/>
              <a:buNone/>
              <a:tabLst>
                <a:tab pos="742950"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Lst>
            </a:pPr>
            <a:r>
              <a:rPr lang="en-GB" sz="3200"/>
              <a:t>“How do you</a:t>
            </a:r>
            <a:r>
              <a:rPr lang="en-GB" sz="3200" i="1"/>
              <a:t> </a:t>
            </a:r>
            <a:r>
              <a:rPr lang="en-GB" sz="3200"/>
              <a:t>know your code implements your method at all?”</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questions</a:t>
            </a:r>
          </a:p>
        </p:txBody>
      </p:sp>
      <p:sp>
        <p:nvSpPr>
          <p:cNvPr id="27650"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“How can I test my code if I don't know what results to expect?”</a:t>
            </a:r>
          </a:p>
          <a:p>
            <a:pPr lvl="1"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atin typeface="Gillius ADF No2"/>
              </a:rPr>
              <a:t>“</a:t>
            </a:r>
            <a:r>
              <a:rPr lang="en-US">
                <a:latin typeface="Gillius ADF No2"/>
              </a:rPr>
              <a:t>... if we</a:t>
            </a:r>
            <a:r>
              <a:rPr lang="en-GB">
                <a:latin typeface="Gillius ADF No2"/>
              </a:rPr>
              <a:t>’</a:t>
            </a:r>
            <a:r>
              <a:rPr lang="en-US">
                <a:latin typeface="Gillius ADF No2"/>
              </a:rPr>
              <a:t>ve learned anything from </a:t>
            </a:r>
            <a:r>
              <a:rPr lang="en-GB"/>
              <a:t>the agile movement in the </a:t>
            </a:r>
            <a:r>
              <a:rPr lang="en-US"/>
              <a:t>last 15 years, it</a:t>
            </a:r>
            <a:r>
              <a:rPr lang="en-GB"/>
              <a:t>’</a:t>
            </a:r>
            <a:r>
              <a:rPr lang="en-US"/>
              <a:t>s </a:t>
            </a:r>
            <a:r>
              <a:rPr lang="en-GB"/>
              <a:t>that the </a:t>
            </a:r>
            <a:r>
              <a:rPr lang="en-US"/>
              <a:t>more improvisatory your development process </a:t>
            </a:r>
            <a:r>
              <a:rPr lang="en-GB"/>
              <a:t>is,</a:t>
            </a:r>
            <a:r>
              <a:rPr lang="en-GB" i="1"/>
              <a:t> </a:t>
            </a:r>
            <a:r>
              <a:rPr lang="en-GB"/>
              <a:t>the </a:t>
            </a:r>
            <a:r>
              <a:rPr lang="en-US"/>
              <a:t>more important careful craftsmanship is as well—unless, of course, you don</a:t>
            </a:r>
            <a:r>
              <a:rPr lang="en-GB"/>
              <a:t>’</a:t>
            </a:r>
            <a:r>
              <a:rPr lang="en-US"/>
              <a:t>t care whether your programs are producing correct answers or not.</a:t>
            </a:r>
            <a:r>
              <a:rPr lang="en-GB"/>
              <a: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t>http://software-carpentry.org/2012/09/not-really-disjoint/</a:t>
            </a:r>
            <a:endParaRPr lang="en-GB" i="1"/>
          </a:p>
        </p:txBody>
      </p:sp>
    </p:spTree>
    <p:extLst>
      <p:ext uri="{BB962C8B-B14F-4D97-AF65-F5344CB8AC3E}">
        <p14:creationId xmlns:p14="http://schemas.microsoft.com/office/powerpoint/2010/main" val="286969880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questions</a:t>
            </a:r>
          </a:p>
        </p:txBody>
      </p:sp>
      <p:sp>
        <p:nvSpPr>
          <p:cNvPr id="28674"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“What sort of test data and test cases should I write?”</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atin typeface="Gillius ADF No2"/>
              </a:rPr>
              <a:t>The simplest possible ones!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“But I have big data sets and complex results!”</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atin typeface="Gillius ADF No2"/>
              </a:rPr>
              <a:t>Don't use real-world data; that's a different kind of test</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Look for the </a:t>
            </a:r>
            <a:r>
              <a:rPr lang="en-GB">
                <a:latin typeface="Gillius ADF No2"/>
              </a:rPr>
              <a:t>smallest </a:t>
            </a:r>
            <a:r>
              <a:rPr lang="en-GB"/>
              <a:t>possible input to test a given behaviour</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a:xfrm>
            <a:off x="360363" y="669925"/>
            <a:ext cx="9355137" cy="998538"/>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a:t>
            </a:r>
          </a:p>
        </p:txBody>
      </p:sp>
      <p:sp>
        <p:nvSpPr>
          <p:cNvPr id="29698" name="Text Box 2"/>
          <p:cNvSpPr txBox="1">
            <a:spLocks noChangeArrowheads="1"/>
          </p:cNvSpPr>
          <p:nvPr/>
        </p:nvSpPr>
        <p:spPr bwMode="auto">
          <a:xfrm>
            <a:off x="360363" y="1957388"/>
            <a:ext cx="9355137" cy="4987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546100" indent="-452438">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1pPr>
            <a:lvl2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2pPr>
            <a:lvl3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3pPr>
            <a:lvl4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4pPr>
            <a:lvl5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a:solidFill>
                  <a:srgbClr val="3E442C"/>
                </a:solidFill>
              </a:rPr>
              <a:t>Software to help keep track of changes made to files</a:t>
            </a:r>
          </a:p>
          <a:p>
            <a:pPr hangingPunct="0">
              <a:spcBef>
                <a:spcPts val="650"/>
              </a:spcBef>
              <a:buClrTx/>
              <a:buFontTx/>
              <a:buNone/>
            </a:pPr>
            <a:endParaRPr lang="en-GB" sz="2600">
              <a:solidFill>
                <a:srgbClr val="3E442C"/>
              </a:solidFill>
            </a:endParaRPr>
          </a:p>
          <a:p>
            <a:pPr hangingPunct="0">
              <a:spcBef>
                <a:spcPts val="650"/>
              </a:spcBef>
              <a:buFont typeface="Arial" panose="020B0604020202020204" pitchFamily="34" charset="0"/>
              <a:buChar char="•"/>
            </a:pPr>
            <a:r>
              <a:rPr lang="en-GB" sz="2600">
                <a:solidFill>
                  <a:srgbClr val="3E442C"/>
                </a:solidFill>
              </a:rPr>
              <a:t>Tracks the </a:t>
            </a:r>
            <a:r>
              <a:rPr lang="en-GB" sz="2600" b="1">
                <a:solidFill>
                  <a:srgbClr val="3E442C"/>
                </a:solidFill>
              </a:rPr>
              <a:t>history </a:t>
            </a:r>
            <a:r>
              <a:rPr lang="en-GB" sz="2600">
                <a:solidFill>
                  <a:srgbClr val="3E442C"/>
                </a:solidFill>
              </a:rPr>
              <a:t>of your work</a:t>
            </a:r>
          </a:p>
          <a:p>
            <a:pPr hangingPunct="0">
              <a:spcBef>
                <a:spcPts val="650"/>
              </a:spcBef>
              <a:buFont typeface="Arial" panose="020B0604020202020204" pitchFamily="34" charset="0"/>
              <a:buChar char="•"/>
            </a:pPr>
            <a:r>
              <a:rPr lang="en-GB" sz="2600">
                <a:solidFill>
                  <a:srgbClr val="3E442C"/>
                </a:solidFill>
              </a:rPr>
              <a:t>Helps you </a:t>
            </a:r>
            <a:r>
              <a:rPr lang="en-GB" sz="2600" b="1">
                <a:solidFill>
                  <a:srgbClr val="3E442C"/>
                </a:solidFill>
              </a:rPr>
              <a:t>collaborate </a:t>
            </a:r>
            <a:r>
              <a:rPr lang="en-GB" sz="2600">
                <a:solidFill>
                  <a:srgbClr val="3E442C"/>
                </a:solidFill>
              </a:rPr>
              <a:t>with others</a:t>
            </a:r>
          </a:p>
          <a:p>
            <a:pPr hangingPunct="0">
              <a:spcBef>
                <a:spcPts val="650"/>
              </a:spcBef>
              <a:buClrTx/>
              <a:buFontTx/>
              <a:buNone/>
            </a:pPr>
            <a:endParaRPr lang="en-GB" sz="2600">
              <a:solidFill>
                <a:srgbClr val="3E442C"/>
              </a:solidFill>
            </a:endParaRPr>
          </a:p>
          <a:p>
            <a:pPr hangingPunct="0">
              <a:spcBef>
                <a:spcPts val="650"/>
              </a:spcBef>
              <a:buClrTx/>
              <a:buFontTx/>
              <a:buNone/>
            </a:pPr>
            <a:r>
              <a:rPr lang="en-GB" sz="2600">
                <a:solidFill>
                  <a:srgbClr val="3E442C"/>
                </a:solidFill>
              </a:rPr>
              <a:t>Popular examples include git, Mercurial, Subversion</a:t>
            </a:r>
          </a:p>
          <a:p>
            <a:pPr hangingPunct="0">
              <a:spcBef>
                <a:spcPts val="650"/>
              </a:spcBef>
              <a:buClrTx/>
              <a:buFontTx/>
              <a:buNone/>
            </a:pPr>
            <a:endParaRPr lang="en-GB" sz="260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0721" name="Rectangle 1"/>
          <p:cNvSpPr>
            <a:spLocks noGrp="1" noChangeArrowheads="1"/>
          </p:cNvSpPr>
          <p:nvPr>
            <p:ph type="title"/>
          </p:nvPr>
        </p:nvSpPr>
        <p:spPr>
          <a:xfrm>
            <a:off x="360363" y="720725"/>
            <a:ext cx="9351962" cy="893763"/>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Keeping track of history</a:t>
            </a:r>
          </a:p>
        </p:txBody>
      </p:sp>
      <p:sp>
        <p:nvSpPr>
          <p:cNvPr id="30722" name="Text Box 2"/>
          <p:cNvSpPr txBox="1">
            <a:spLocks noChangeArrowheads="1"/>
          </p:cNvSpPr>
          <p:nvPr/>
        </p:nvSpPr>
        <p:spPr bwMode="auto">
          <a:xfrm>
            <a:off x="360363" y="1957388"/>
            <a:ext cx="9351962" cy="4984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4025" indent="-454025">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1pPr>
            <a:lvl2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2pPr>
            <a:lvl3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3pPr>
            <a:lvl4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4pPr>
            <a:lvl5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9pPr>
          </a:lstStyle>
          <a:p>
            <a:pPr hangingPunct="0">
              <a:spcBef>
                <a:spcPts val="650"/>
              </a:spcBef>
              <a:buFont typeface="Arial" panose="020B0604020202020204" pitchFamily="34" charset="0"/>
              <a:buChar char="•"/>
            </a:pPr>
            <a:r>
              <a:rPr lang="en-GB" sz="2600">
                <a:solidFill>
                  <a:srgbClr val="3E442C"/>
                </a:solidFill>
              </a:rPr>
              <a:t>How do you get back to that working version you had yesterday?</a:t>
            </a:r>
          </a:p>
          <a:p>
            <a:pPr hangingPunct="0">
              <a:spcBef>
                <a:spcPts val="650"/>
              </a:spcBef>
              <a:buFont typeface="Arial" panose="020B0604020202020204" pitchFamily="34" charset="0"/>
              <a:buChar char="•"/>
            </a:pPr>
            <a:r>
              <a:rPr lang="en-GB" sz="2600">
                <a:solidFill>
                  <a:srgbClr val="3E442C"/>
                </a:solidFill>
              </a:rPr>
              <a:t>How do you get from "it's not working!" to understanding what went wrong?</a:t>
            </a:r>
          </a:p>
          <a:p>
            <a:pPr hangingPunct="0">
              <a:spcBef>
                <a:spcPts val="650"/>
              </a:spcBef>
              <a:buFont typeface="Arial" panose="020B0604020202020204" pitchFamily="34" charset="0"/>
              <a:buChar char="•"/>
            </a:pPr>
            <a:r>
              <a:rPr lang="en-GB" sz="2600">
                <a:solidFill>
                  <a:srgbClr val="3E442C"/>
                </a:solidFill>
              </a:rPr>
              <a:t>How would you repeat the experiments from that journal paper you wrote last year?</a:t>
            </a:r>
          </a:p>
          <a:p>
            <a:pPr hangingPunct="0">
              <a:spcBef>
                <a:spcPts val="650"/>
              </a:spcBef>
              <a:buClrTx/>
              <a:buFontTx/>
              <a:buNone/>
            </a:pPr>
            <a:endParaRPr lang="en-GB" sz="2600">
              <a:solidFill>
                <a:srgbClr val="3E442C"/>
              </a:solidFill>
            </a:endParaRPr>
          </a:p>
          <a:p>
            <a:pPr hangingPunct="0">
              <a:spcBef>
                <a:spcPts val="650"/>
              </a:spcBef>
              <a:buClrTx/>
              <a:buFontTx/>
              <a:buNone/>
            </a:pPr>
            <a:endParaRPr lang="en-GB" sz="2600">
              <a:solidFill>
                <a:srgbClr val="3E442C"/>
              </a:solidFill>
            </a:endParaRPr>
          </a:p>
          <a:p>
            <a:pPr hangingPunct="0">
              <a:spcBef>
                <a:spcPts val="650"/>
              </a:spcBef>
              <a:buClrTx/>
              <a:buFontTx/>
              <a:buNone/>
            </a:pPr>
            <a:endParaRPr lang="en-GB" sz="2600">
              <a:solidFill>
                <a:srgbClr val="3E442C"/>
              </a:solidFill>
            </a:endParaRPr>
          </a:p>
          <a:p>
            <a:pPr hangingPunct="0">
              <a:spcBef>
                <a:spcPts val="650"/>
              </a:spcBef>
              <a:buClrTx/>
              <a:buFontTx/>
              <a:buNone/>
            </a:pPr>
            <a:endParaRPr lang="en-GB" sz="260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Collaborating... with yourself!</a:t>
            </a:r>
          </a:p>
        </p:txBody>
      </p:sp>
      <p:sp>
        <p:nvSpPr>
          <p:cNvPr id="31746"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a:solidFill>
                  <a:srgbClr val="3E442C"/>
                </a:solidFill>
              </a:rPr>
              <a:t>You need to run the same software on your laptop at home and the server in the lab: </a:t>
            </a:r>
          </a:p>
          <a:p>
            <a:pPr hangingPunct="0">
              <a:spcBef>
                <a:spcPts val="650"/>
              </a:spcBef>
              <a:buFont typeface="Arial" panose="020B0604020202020204" pitchFamily="34" charset="0"/>
              <a:buChar char="•"/>
            </a:pPr>
            <a:r>
              <a:rPr lang="en-GB" sz="2600">
                <a:solidFill>
                  <a:srgbClr val="3E442C"/>
                </a:solidFill>
              </a:rPr>
              <a:t>How do you get the code onto both?</a:t>
            </a:r>
          </a:p>
          <a:p>
            <a:pPr hangingPunct="0">
              <a:spcBef>
                <a:spcPts val="650"/>
              </a:spcBef>
              <a:buFont typeface="Arial" panose="020B0604020202020204" pitchFamily="34" charset="0"/>
              <a:buChar char="•"/>
            </a:pPr>
            <a:r>
              <a:rPr lang="en-GB" sz="2600">
                <a:solidFill>
                  <a:srgbClr val="3E442C"/>
                </a:solidFill>
              </a:rPr>
              <a:t>How do you </a:t>
            </a:r>
            <a:r>
              <a:rPr lang="en-GB" sz="2600" i="1">
                <a:solidFill>
                  <a:srgbClr val="3E442C"/>
                </a:solidFill>
              </a:rPr>
              <a:t>verify</a:t>
            </a:r>
            <a:r>
              <a:rPr lang="en-GB" sz="2600">
                <a:solidFill>
                  <a:srgbClr val="3E442C"/>
                </a:solidFill>
              </a:rPr>
              <a:t> that you have the same code on both?</a:t>
            </a:r>
          </a:p>
          <a:p>
            <a:pPr hangingPunct="0">
              <a:spcBef>
                <a:spcPts val="650"/>
              </a:spcBef>
              <a:buClrTx/>
              <a:buFontTx/>
              <a:buNone/>
            </a:pPr>
            <a:endParaRPr lang="en-GB" sz="2600">
              <a:solidFill>
                <a:srgbClr val="3E442C"/>
              </a:solidFill>
            </a:endParaRPr>
          </a:p>
          <a:p>
            <a:pPr hangingPunct="0">
              <a:spcBef>
                <a:spcPts val="650"/>
              </a:spcBef>
              <a:buClrTx/>
              <a:buFontTx/>
              <a:buNone/>
            </a:pPr>
            <a:endParaRPr lang="en-GB" sz="260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Collaborating with others</a:t>
            </a:r>
          </a:p>
        </p:txBody>
      </p:sp>
      <p:sp>
        <p:nvSpPr>
          <p:cNvPr id="32770"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a:solidFill>
                  <a:srgbClr val="3E442C"/>
                </a:solidFill>
              </a:rPr>
              <a:t>You're working on code or a paper with a colleague... </a:t>
            </a:r>
          </a:p>
          <a:p>
            <a:pPr hangingPunct="0">
              <a:spcBef>
                <a:spcPts val="650"/>
              </a:spcBef>
              <a:buFont typeface="Arial" panose="020B0604020202020204" pitchFamily="34" charset="0"/>
              <a:buChar char="•"/>
            </a:pPr>
            <a:r>
              <a:rPr lang="en-GB" sz="2600">
                <a:solidFill>
                  <a:srgbClr val="3E442C"/>
                </a:solidFill>
              </a:rPr>
              <a:t>How do you find out when they change something?</a:t>
            </a:r>
          </a:p>
          <a:p>
            <a:pPr hangingPunct="0">
              <a:spcBef>
                <a:spcPts val="650"/>
              </a:spcBef>
              <a:buFont typeface="Arial" panose="020B0604020202020204" pitchFamily="34" charset="0"/>
              <a:buChar char="•"/>
            </a:pPr>
            <a:r>
              <a:rPr lang="en-GB" sz="2600">
                <a:solidFill>
                  <a:srgbClr val="3E442C"/>
                </a:solidFill>
              </a:rPr>
              <a:t>How do you merge your changes without getting in a mess?</a:t>
            </a:r>
          </a:p>
          <a:p>
            <a:pPr hangingPunct="0">
              <a:spcBef>
                <a:spcPts val="650"/>
              </a:spcBef>
              <a:buFont typeface="Arial" panose="020B0604020202020204" pitchFamily="34" charset="0"/>
              <a:buChar char="•"/>
            </a:pPr>
            <a:r>
              <a:rPr lang="en-GB" sz="2600">
                <a:solidFill>
                  <a:srgbClr val="3E442C"/>
                </a:solidFill>
              </a:rPr>
              <a:t>How can you find out which of you introduced a bug, and when?</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3793"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 helps with all this</a:t>
            </a:r>
          </a:p>
        </p:txBody>
      </p:sp>
      <p:sp>
        <p:nvSpPr>
          <p:cNvPr id="33794"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marL="1195388" indent="-73660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a:solidFill>
                  <a:srgbClr val="3E442C"/>
                </a:solidFill>
              </a:rPr>
              <a:t>A version control system</a:t>
            </a:r>
          </a:p>
          <a:p>
            <a:pPr hangingPunct="0">
              <a:spcBef>
                <a:spcPts val="650"/>
              </a:spcBef>
              <a:buFont typeface="Times New Roman" panose="02020603050405020304" pitchFamily="18" charset="0"/>
              <a:buChar char="–"/>
            </a:pPr>
            <a:r>
              <a:rPr lang="en-GB" sz="2600">
                <a:solidFill>
                  <a:srgbClr val="3E442C"/>
                </a:solidFill>
              </a:rPr>
              <a:t>Records your files' history for you</a:t>
            </a:r>
          </a:p>
          <a:p>
            <a:pPr hangingPunct="0">
              <a:spcBef>
                <a:spcPts val="650"/>
              </a:spcBef>
              <a:buFont typeface="Times New Roman" panose="02020603050405020304" pitchFamily="18" charset="0"/>
              <a:buChar char="–"/>
            </a:pPr>
            <a:r>
              <a:rPr lang="en-GB" sz="2600">
                <a:solidFill>
                  <a:srgbClr val="3E442C"/>
                </a:solidFill>
              </a:rPr>
              <a:t>Shows differences between different versions</a:t>
            </a:r>
          </a:p>
          <a:p>
            <a:pPr hangingPunct="0">
              <a:spcBef>
                <a:spcPts val="650"/>
              </a:spcBef>
              <a:buFont typeface="Times New Roman" panose="02020603050405020304" pitchFamily="18" charset="0"/>
              <a:buChar char="–"/>
            </a:pPr>
            <a:r>
              <a:rPr lang="en-GB" sz="2600">
                <a:solidFill>
                  <a:srgbClr val="3E442C"/>
                </a:solidFill>
              </a:rPr>
              <a:t>Handles synchronisation between copies on different computers</a:t>
            </a:r>
          </a:p>
          <a:p>
            <a:pPr marL="3175" indent="0" hangingPunct="0">
              <a:spcBef>
                <a:spcPts val="650"/>
              </a:spcBef>
            </a:pPr>
            <a:endParaRPr lang="en-GB" sz="2600">
              <a:solidFill>
                <a:srgbClr val="3E442C"/>
              </a:solidFill>
            </a:endParaRPr>
          </a:p>
          <a:p>
            <a:pPr hangingPunct="0">
              <a:spcBef>
                <a:spcPts val="650"/>
              </a:spcBef>
              <a:buClrTx/>
              <a:buFontTx/>
              <a:buNone/>
            </a:pPr>
            <a:r>
              <a:rPr lang="en-GB" sz="2600">
                <a:solidFill>
                  <a:srgbClr val="3E442C"/>
                </a:solidFill>
              </a:rPr>
              <a:t>But you do have to work a bit:</a:t>
            </a:r>
          </a:p>
          <a:p>
            <a:pPr hangingPunct="0">
              <a:spcBef>
                <a:spcPts val="650"/>
              </a:spcBef>
              <a:buFont typeface="Arial" panose="020B0604020202020204" pitchFamily="34" charset="0"/>
              <a:buChar char="•"/>
            </a:pPr>
            <a:r>
              <a:rPr lang="en-GB" sz="2600">
                <a:solidFill>
                  <a:srgbClr val="3E442C"/>
                </a:solidFill>
              </a:rPr>
              <a:t>Tell it which files are part of your project</a:t>
            </a:r>
          </a:p>
          <a:p>
            <a:pPr hangingPunct="0">
              <a:spcBef>
                <a:spcPts val="650"/>
              </a:spcBef>
              <a:buFont typeface="Arial" panose="020B0604020202020204" pitchFamily="34" charset="0"/>
              <a:buChar char="•"/>
            </a:pPr>
            <a:r>
              <a:rPr lang="en-GB" sz="2600">
                <a:solidFill>
                  <a:srgbClr val="3E442C"/>
                </a:solidFill>
              </a:rPr>
              <a:t>Tell it when you've changed something</a:t>
            </a:r>
          </a:p>
          <a:p>
            <a:pPr hangingPunct="0">
              <a:spcBef>
                <a:spcPts val="650"/>
              </a:spcBef>
              <a:buFont typeface="Arial" panose="020B0604020202020204" pitchFamily="34" charset="0"/>
              <a:buChar char="•"/>
            </a:pPr>
            <a:r>
              <a:rPr lang="en-GB" sz="2600">
                <a:solidFill>
                  <a:srgbClr val="3E442C"/>
                </a:solidFill>
              </a:rPr>
              <a:t>If two people make </a:t>
            </a:r>
            <a:r>
              <a:rPr lang="en-GB" sz="2600" i="1">
                <a:solidFill>
                  <a:srgbClr val="3E442C"/>
                </a:solidFill>
              </a:rPr>
              <a:t>conflicting</a:t>
            </a:r>
            <a:r>
              <a:rPr lang="en-GB" sz="2600">
                <a:solidFill>
                  <a:srgbClr val="3E442C"/>
                </a:solidFill>
              </a:rPr>
              <a:t> changes, one of them has to </a:t>
            </a:r>
            <a:r>
              <a:rPr lang="en-GB" sz="2600" i="1">
                <a:solidFill>
                  <a:srgbClr val="3E442C"/>
                </a:solidFill>
              </a:rPr>
              <a:t>resolve</a:t>
            </a:r>
            <a:r>
              <a:rPr lang="en-GB" sz="2600">
                <a:solidFill>
                  <a:srgbClr val="3E442C"/>
                </a:solidFill>
              </a:rPr>
              <a:t> them</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4817"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 systems</a:t>
            </a:r>
          </a:p>
        </p:txBody>
      </p:sp>
      <p:sp>
        <p:nvSpPr>
          <p:cNvPr id="34818"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a:solidFill>
                  <a:srgbClr val="3E442C"/>
                </a:solidFill>
              </a:rPr>
              <a:t>Subversion: Centralised</a:t>
            </a:r>
          </a:p>
          <a:p>
            <a:pPr hangingPunct="0">
              <a:spcBef>
                <a:spcPts val="650"/>
              </a:spcBef>
              <a:buFont typeface="Arial" panose="020B0604020202020204" pitchFamily="34" charset="0"/>
              <a:buChar char="•"/>
            </a:pPr>
            <a:r>
              <a:rPr lang="en-GB" sz="2600">
                <a:solidFill>
                  <a:srgbClr val="3E442C"/>
                </a:solidFill>
              </a:rPr>
              <a:t>one server, one repository database</a:t>
            </a:r>
          </a:p>
          <a:p>
            <a:pPr hangingPunct="0">
              <a:spcBef>
                <a:spcPts val="650"/>
              </a:spcBef>
              <a:buFont typeface="Arial" panose="020B0604020202020204" pitchFamily="34" charset="0"/>
              <a:buChar char="•"/>
            </a:pPr>
            <a:r>
              <a:rPr lang="en-GB" sz="2600">
                <a:solidFill>
                  <a:srgbClr val="3E442C"/>
                </a:solidFill>
              </a:rPr>
              <a:t>every commit goes straight to the shared repository</a:t>
            </a:r>
          </a:p>
          <a:p>
            <a:pPr hangingPunct="0">
              <a:spcBef>
                <a:spcPts val="650"/>
              </a:spcBef>
              <a:buClrTx/>
              <a:buFontTx/>
              <a:buNone/>
            </a:pPr>
            <a:r>
              <a:rPr lang="en-GB" sz="2600">
                <a:solidFill>
                  <a:srgbClr val="3E442C"/>
                </a:solidFill>
              </a:rPr>
              <a:t>Mercurial, git: Distributed</a:t>
            </a:r>
          </a:p>
          <a:p>
            <a:pPr hangingPunct="0">
              <a:spcBef>
                <a:spcPts val="650"/>
              </a:spcBef>
              <a:buFont typeface="Arial" panose="020B0604020202020204" pitchFamily="34" charset="0"/>
              <a:buChar char="•"/>
            </a:pPr>
            <a:r>
              <a:rPr lang="en-GB" sz="2600">
                <a:solidFill>
                  <a:srgbClr val="3E442C"/>
                </a:solidFill>
              </a:rPr>
              <a:t>every working copy has complete repository in it</a:t>
            </a:r>
          </a:p>
          <a:p>
            <a:pPr hangingPunct="0">
              <a:spcBef>
                <a:spcPts val="650"/>
              </a:spcBef>
              <a:buFont typeface="Arial" panose="020B0604020202020204" pitchFamily="34" charset="0"/>
              <a:buChar char="•"/>
            </a:pPr>
            <a:r>
              <a:rPr lang="en-GB" sz="2600">
                <a:solidFill>
                  <a:srgbClr val="3E442C"/>
                </a:solidFill>
              </a:rPr>
              <a:t>commits are local, then push/pull between computers</a:t>
            </a:r>
          </a:p>
          <a:p>
            <a:pPr hangingPunct="0">
              <a:spcBef>
                <a:spcPts val="650"/>
              </a:spcBef>
              <a:buFont typeface="Arial" panose="020B0604020202020204" pitchFamily="34" charset="0"/>
              <a:buChar char="•"/>
            </a:pPr>
            <a:r>
              <a:rPr lang="en-US" sz="2600">
                <a:solidFill>
                  <a:srgbClr val="3E442C"/>
                </a:solidFill>
              </a:rPr>
              <a:t>e.g. work locally, then push to a remote hosting site</a:t>
            </a:r>
            <a:endParaRPr lang="en-GB" sz="2600">
              <a:solidFill>
                <a:srgbClr val="3E442C"/>
              </a:solidFill>
            </a:endParaRPr>
          </a:p>
          <a:p>
            <a:pPr hangingPunct="0">
              <a:spcBef>
                <a:spcPts val="650"/>
              </a:spcBef>
              <a:buClrTx/>
              <a:buFontTx/>
              <a:buNone/>
            </a:pPr>
            <a:endParaRPr lang="en-GB" sz="260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4817"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 hosting sites</a:t>
            </a:r>
          </a:p>
        </p:txBody>
      </p:sp>
      <p:sp>
        <p:nvSpPr>
          <p:cNvPr id="34818"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marL="3175" indent="0" hangingPunct="0">
              <a:spcBef>
                <a:spcPts val="650"/>
              </a:spcBef>
            </a:pPr>
            <a:r>
              <a:rPr lang="en-GB" sz="2600">
                <a:solidFill>
                  <a:srgbClr val="3E442C"/>
                </a:solidFill>
              </a:rPr>
              <a:t>General-purpose :</a:t>
            </a:r>
          </a:p>
          <a:p>
            <a:pPr hangingPunct="0">
              <a:spcBef>
                <a:spcPts val="650"/>
              </a:spcBef>
              <a:buFont typeface="Arial" panose="020B0604020202020204" pitchFamily="34" charset="0"/>
              <a:buChar char="•"/>
            </a:pPr>
            <a:r>
              <a:rPr lang="en-US" sz="2600">
                <a:solidFill>
                  <a:srgbClr val="3E442C"/>
                </a:solidFill>
              </a:rPr>
              <a:t>GitHub -- very popular for sharing Git repositories</a:t>
            </a:r>
            <a:endParaRPr lang="en-GB" sz="2600">
              <a:solidFill>
                <a:srgbClr val="3E442C"/>
              </a:solidFill>
            </a:endParaRPr>
          </a:p>
          <a:p>
            <a:pPr hangingPunct="0">
              <a:spcBef>
                <a:spcPts val="650"/>
              </a:spcBef>
              <a:buFont typeface="Arial" panose="020B0604020202020204" pitchFamily="34" charset="0"/>
              <a:buChar char="•"/>
            </a:pPr>
            <a:r>
              <a:rPr lang="en-GB" sz="2600">
                <a:solidFill>
                  <a:srgbClr val="3E442C"/>
                </a:solidFill>
              </a:rPr>
              <a:t>BitBucket -- Git and Mercurial, good private repo support</a:t>
            </a:r>
          </a:p>
          <a:p>
            <a:pPr hangingPunct="0">
              <a:spcBef>
                <a:spcPts val="650"/>
              </a:spcBef>
              <a:buFont typeface="Arial" panose="020B0604020202020204" pitchFamily="34" charset="0"/>
              <a:buChar char="•"/>
            </a:pPr>
            <a:r>
              <a:rPr lang="en-US" sz="2600">
                <a:solidFill>
                  <a:srgbClr val="3E442C"/>
                </a:solidFill>
              </a:rPr>
              <a:t>SourceForge -- the grand dame of hosting </a:t>
            </a:r>
            <a:r>
              <a:rPr lang="en-GB" sz="2600">
                <a:solidFill>
                  <a:srgbClr val="3E442C"/>
                </a:solidFill>
              </a:rPr>
              <a:t>sites</a:t>
            </a:r>
          </a:p>
          <a:p>
            <a:pPr marL="3175" indent="0" hangingPunct="0">
              <a:spcBef>
                <a:spcPts val="650"/>
              </a:spcBef>
            </a:pPr>
            <a:r>
              <a:rPr lang="en-US" sz="2600">
                <a:solidFill>
                  <a:srgbClr val="3E442C"/>
                </a:solidFill>
              </a:rPr>
              <a:t>Specific:</a:t>
            </a:r>
          </a:p>
          <a:p>
            <a:pPr hangingPunct="0">
              <a:spcBef>
                <a:spcPts val="650"/>
              </a:spcBef>
              <a:buFont typeface="Arial" panose="020B0604020202020204" pitchFamily="34" charset="0"/>
              <a:buChar char="•"/>
            </a:pPr>
            <a:r>
              <a:rPr lang="en-US" sz="2600">
                <a:solidFill>
                  <a:srgbClr val="3E442C"/>
                </a:solidFill>
              </a:rPr>
              <a:t>code.soundsoftware.ac.uk -- for the UK audio and music research community</a:t>
            </a:r>
            <a:endParaRPr lang="en-GB" sz="2600">
              <a:solidFill>
                <a:srgbClr val="3E442C"/>
              </a:solidFill>
            </a:endParaRPr>
          </a:p>
          <a:p>
            <a:pPr marL="3175" indent="0" hangingPunct="0">
              <a:spcBef>
                <a:spcPts val="650"/>
              </a:spcBef>
            </a:pPr>
            <a:r>
              <a:rPr lang="en-GB" sz="2600">
                <a:solidFill>
                  <a:srgbClr val="3E442C"/>
                </a:solidFill>
              </a:rPr>
              <a:t>Very specific</a:t>
            </a:r>
            <a:r>
              <a:rPr lang="en-US" sz="2600">
                <a:solidFill>
                  <a:srgbClr val="3E442C"/>
                </a:solidFill>
              </a:rPr>
              <a:t>:</a:t>
            </a:r>
            <a:endParaRPr lang="en-GB" sz="2600">
              <a:solidFill>
                <a:srgbClr val="3E442C"/>
              </a:solidFill>
            </a:endParaRPr>
          </a:p>
          <a:p>
            <a:pPr hangingPunct="0">
              <a:spcBef>
                <a:spcPts val="650"/>
              </a:spcBef>
              <a:buFont typeface="Arial" panose="020B0604020202020204" pitchFamily="34" charset="0"/>
              <a:buChar char="•"/>
            </a:pPr>
            <a:r>
              <a:rPr lang="en-GB" sz="2600">
                <a:solidFill>
                  <a:srgbClr val="3E442C"/>
                </a:solidFill>
              </a:rPr>
              <a:t>Does </a:t>
            </a:r>
            <a:r>
              <a:rPr lang="en-US" sz="2600">
                <a:solidFill>
                  <a:srgbClr val="3E442C"/>
                </a:solidFill>
              </a:rPr>
              <a:t>your department provide hosting?</a:t>
            </a:r>
            <a:endParaRPr lang="en-GB" sz="2600">
              <a:solidFill>
                <a:srgbClr val="3E442C"/>
              </a:solidFill>
            </a:endParaRPr>
          </a:p>
          <a:p>
            <a:pPr hangingPunct="0">
              <a:spcBef>
                <a:spcPts val="650"/>
              </a:spcBef>
              <a:buClrTx/>
              <a:buFontTx/>
              <a:buNone/>
            </a:pPr>
            <a:endParaRPr lang="en-GB" sz="2600">
              <a:solidFill>
                <a:srgbClr val="3E442C"/>
              </a:solidFill>
            </a:endParaRPr>
          </a:p>
        </p:txBody>
      </p:sp>
    </p:spTree>
    <p:extLst>
      <p:ext uri="{BB962C8B-B14F-4D97-AF65-F5344CB8AC3E}">
        <p14:creationId xmlns:p14="http://schemas.microsoft.com/office/powerpoint/2010/main" val="37144941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360363" y="720725"/>
            <a:ext cx="9348787" cy="890588"/>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How is that different from Dropbox?</a:t>
            </a:r>
          </a:p>
        </p:txBody>
      </p:sp>
      <p:sp>
        <p:nvSpPr>
          <p:cNvPr id="35842"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5843" name="Rectangle 3"/>
          <p:cNvSpPr>
            <a:spLocks noGrp="1" noChangeArrowheads="1"/>
          </p:cNvSpPr>
          <p:nvPr>
            <p:ph type="body" idx="1"/>
          </p:nvPr>
        </p:nvSpPr>
        <p:spPr>
          <a:xfrm>
            <a:off x="360363" y="1957388"/>
            <a:ext cx="9348787" cy="4981575"/>
          </a:xfrm>
          <a:ln/>
        </p:spPr>
        <p:txBody>
          <a:bodyPr/>
          <a:lstStyle/>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Consistency:</a:t>
            </a:r>
          </a:p>
          <a:p>
            <a:pPr lvl="1" indent="-28257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 Software needs to be </a:t>
            </a:r>
            <a:r>
              <a:rPr lang="en-GB" i="1"/>
              <a:t>exactly as written</a:t>
            </a:r>
            <a:r>
              <a:rPr lang="en-GB"/>
              <a:t> across all files</a:t>
            </a:r>
          </a:p>
          <a:p>
            <a:pPr lvl="1" indent="-28257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 Files changed together must be updated together</a:t>
            </a:r>
          </a:p>
          <a:p>
            <a:pPr lvl="1" indent="-28257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 Changes to a file by different people must be merged correctly</a:t>
            </a:r>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Record keeping:</a:t>
            </a:r>
          </a:p>
          <a:p>
            <a:pPr lvl="1" indent="-282575">
              <a:buFont typeface="Times New Roman" panose="02020603050405020304" pitchFamily="18"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Publish and replicate history reliably</a:t>
            </a:r>
          </a:p>
          <a:p>
            <a:pPr lvl="1" indent="-282575">
              <a:buFont typeface="Times New Roman" panose="02020603050405020304" pitchFamily="18"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Interrogate past changes</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and verification </a:t>
            </a:r>
          </a:p>
        </p:txBody>
      </p:sp>
      <p:sp>
        <p:nvSpPr>
          <p:cNvPr id="9218"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Establishing how well your model represents reality</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papers are expected to do this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Managing work</a:t>
            </a:r>
          </a:p>
        </p:txBody>
      </p:sp>
      <p:sp>
        <p:nvSpPr>
          <p:cNvPr id="36866"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2438" indent="-452438">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1pPr>
            <a:lvl2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2pPr>
            <a:lvl3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3pPr>
            <a:lvl4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4pPr>
            <a:lvl5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9pPr>
          </a:lstStyle>
          <a:p>
            <a:pPr hangingPunct="0">
              <a:spcBef>
                <a:spcPts val="650"/>
              </a:spcBef>
              <a:buFont typeface="Arial" panose="020B0604020202020204" pitchFamily="34" charset="0"/>
              <a:buChar char="•"/>
            </a:pPr>
            <a:r>
              <a:rPr lang="en-GB" sz="2600">
                <a:solidFill>
                  <a:srgbClr val="3E442C"/>
                </a:solidFill>
              </a:rPr>
              <a:t>When should I start using version control for my project?</a:t>
            </a:r>
          </a:p>
          <a:p>
            <a:pPr hangingPunct="0">
              <a:spcBef>
                <a:spcPts val="650"/>
              </a:spcBef>
              <a:buFont typeface="Arial" panose="020B0604020202020204" pitchFamily="34" charset="0"/>
              <a:buChar char="•"/>
            </a:pPr>
            <a:r>
              <a:rPr lang="en-GB" sz="2600">
                <a:solidFill>
                  <a:srgbClr val="3E442C"/>
                </a:solidFill>
              </a:rPr>
              <a:t>Which files should I track in the repository?</a:t>
            </a:r>
          </a:p>
          <a:p>
            <a:pPr hangingPunct="0">
              <a:spcBef>
                <a:spcPts val="650"/>
              </a:spcBef>
              <a:buFont typeface="Arial" panose="020B0604020202020204" pitchFamily="34" charset="0"/>
              <a:buChar char="•"/>
            </a:pPr>
            <a:r>
              <a:rPr lang="en-GB" sz="2600">
                <a:solidFill>
                  <a:srgbClr val="3E442C"/>
                </a:solidFill>
              </a:rPr>
              <a:t>How often should I commit?</a:t>
            </a:r>
          </a:p>
          <a:p>
            <a:pPr hangingPunct="0">
              <a:spcBef>
                <a:spcPts val="650"/>
              </a:spcBef>
              <a:buFont typeface="Arial" panose="020B0604020202020204" pitchFamily="34" charset="0"/>
              <a:buChar char="•"/>
            </a:pPr>
            <a:r>
              <a:rPr lang="en-GB" sz="2600">
                <a:solidFill>
                  <a:srgbClr val="3E442C"/>
                </a:solidFill>
              </a:rPr>
              <a:t>How often should I push?</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7889" name="Rectangle 1"/>
          <p:cNvSpPr>
            <a:spLocks noGrp="1" noChangeArrowheads="1"/>
          </p:cNvSpPr>
          <p:nvPr>
            <p:ph type="title" idx="4294967295"/>
          </p:nvPr>
        </p:nvSpPr>
        <p:spPr>
          <a:xfrm>
            <a:off x="360363" y="441325"/>
            <a:ext cx="9344025" cy="1441450"/>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Five things to do tomorrow</a:t>
            </a:r>
          </a:p>
        </p:txBody>
      </p:sp>
      <p:sp>
        <p:nvSpPr>
          <p:cNvPr id="37890" name="Rectangle 2"/>
          <p:cNvSpPr>
            <a:spLocks noGrp="1" noChangeArrowheads="1"/>
          </p:cNvSpPr>
          <p:nvPr>
            <p:ph type="body" idx="4294967295"/>
          </p:nvPr>
        </p:nvSpPr>
        <p:spPr>
          <a:xfrm>
            <a:off x="292100" y="1889125"/>
            <a:ext cx="9542463" cy="4883150"/>
          </a:xfrm>
          <a:ln/>
        </p:spPr>
        <p:txBody>
          <a:bodyPr/>
          <a:lstStyle/>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a:t>Get your current research code into a version control repository,</a:t>
            </a:r>
            <a:r>
              <a:rPr lang="en-US"/>
              <a:t> push to a hosting site</a:t>
            </a:r>
            <a:endParaRPr lang="en-GB"/>
          </a:p>
          <a:p>
            <a:pPr marL="51593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a:t>Pull it onto another computer, get it to build and run</a:t>
            </a:r>
            <a:endParaRPr lang="en-GB">
              <a:latin typeface="Gillius ADF No2"/>
            </a:endParaRPr>
          </a:p>
          <a:p>
            <a:pPr marL="51593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a:t>Talk to another researcher in your group, allot an hour to experiment with reviewing a bit of each other's code</a:t>
            </a:r>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a:t>Identify a piece of your code that you can isolate and test</a:t>
            </a:r>
          </a:p>
          <a:p>
            <a:pPr marL="51593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a:t>Pick a licence for your code, </a:t>
            </a:r>
            <a:r>
              <a:rPr lang="en-US"/>
              <a:t>check compatibility with other code you're using, add it to code files</a:t>
            </a: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and verification </a:t>
            </a:r>
          </a:p>
        </p:txBody>
      </p:sp>
      <p:sp>
        <p:nvSpPr>
          <p:cNvPr id="10242"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Establishing how well your model represents reality</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papers are expected to do this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Verification: Establishing that you have implemented your model</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This is what formal software testing is about</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It's also what most informal good practice aims at</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papers seldom attempt any of this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“Feedback cycles”</a:t>
            </a:r>
          </a:p>
        </p:txBody>
      </p:sp>
      <p:sp>
        <p:nvSpPr>
          <p:cNvPr id="11266"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Write code → learn how code is wrong → fix code</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Software development “best practice” is often about trying to shorten or simplify this cycle</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Learn about your mistakes as early as possible</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0" y="720725"/>
            <a:ext cx="8729663"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0" y="720725"/>
            <a:ext cx="8729663"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0" y="720725"/>
            <a:ext cx="8729663"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163" y="720725"/>
            <a:ext cx="8731250"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348</TotalTime>
  <Application>Microsoft Office PowerPoint</Application>
  <PresentationFormat>Custom</PresentationFormat>
  <Slides>31</Slides>
  <Notes>31</Notes>
  <HiddenSlides>0</HiddenSlides>
  <ScaleCrop>false</ScaleCrop>
  <HeadingPairs>
    <vt:vector size="4" baseType="variant">
      <vt:variant>
        <vt:lpstr>Theme</vt:lpstr>
      </vt:variant>
      <vt:variant>
        <vt:i4>5</vt:i4>
      </vt:variant>
      <vt:variant>
        <vt:lpstr>Slide Titles</vt:lpstr>
      </vt:variant>
      <vt:variant>
        <vt:i4>31</vt:i4>
      </vt:variant>
    </vt:vector>
  </HeadingPairs>
  <TitlesOfParts>
    <vt:vector size="36" baseType="lpstr">
      <vt:lpstr>Office Theme</vt:lpstr>
      <vt:lpstr>Office Theme</vt:lpstr>
      <vt:lpstr>Office Theme</vt:lpstr>
      <vt:lpstr>Office Theme</vt:lpstr>
      <vt:lpstr>Office Theme</vt:lpstr>
      <vt:lpstr>PowerPoint Presentation</vt:lpstr>
      <vt:lpstr>Research software: The Question</vt:lpstr>
      <vt:lpstr>Validation and verification </vt:lpstr>
      <vt:lpstr>Validation and verification </vt:lpstr>
      <vt:lpstr>“Feedback cycles”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philosophical point</vt:lpstr>
      <vt:lpstr>“Code reviews” </vt:lpstr>
      <vt:lpstr>Readable/reviewable code</vt:lpstr>
      <vt:lpstr>Code reviews? No problem</vt:lpstr>
      <vt:lpstr>Unit testing: what is it?</vt:lpstr>
      <vt:lpstr>Unit testing: what's it for?</vt:lpstr>
      <vt:lpstr>Unit testing questions</vt:lpstr>
      <vt:lpstr>Unit testing questions</vt:lpstr>
      <vt:lpstr>Unit testing questions</vt:lpstr>
      <vt:lpstr>Version control</vt:lpstr>
      <vt:lpstr>Keeping track of history</vt:lpstr>
      <vt:lpstr>Collaborating... with yourself!</vt:lpstr>
      <vt:lpstr>Collaborating with others</vt:lpstr>
      <vt:lpstr>Version control helps with all this</vt:lpstr>
      <vt:lpstr>Version control systems</vt:lpstr>
      <vt:lpstr>Version control hosting sites</vt:lpstr>
      <vt:lpstr>How is that different from Dropbox?</vt:lpstr>
      <vt:lpstr>Managing work</vt:lpstr>
      <vt:lpstr>Five things to do tomorrow</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Software for Audio &amp; Music Research</dc:title>
  <dc:creator>markp</dc:creator>
  <cp:lastModifiedBy>markp</cp:lastModifiedBy>
  <cp:revision>57</cp:revision>
  <cp:lastPrinted>2012-06-17T19:33:56Z</cp:lastPrinted>
  <dcterms:created xsi:type="dcterms:W3CDTF">2010-09-14T14:07:15Z</dcterms:created>
  <dcterms:modified xsi:type="dcterms:W3CDTF">2012-09-06T15:48:49Z</dcterms:modified>
</cp:coreProperties>
</file>