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https://d.docs.live.net/a90d6cd88c30b6c6/psychoacoustics%20hires/Figures/Forest%20plo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211324771522152"/>
          <c:y val="0.12958117457474433"/>
          <c:w val="0.55786085837880084"/>
          <c:h val="0.76308720859519918"/>
        </c:manualLayout>
      </c:layout>
      <c:scatterChart>
        <c:scatterStyle val="lineMarker"/>
        <c:varyColors val="0"/>
        <c:ser>
          <c:idx val="0"/>
          <c:order val="0"/>
          <c:tx>
            <c:strRef>
              <c:f>'[Forest plot.xlsx]Sheet1'!$I$2</c:f>
              <c:strCache>
                <c:ptCount val="1"/>
                <c:pt idx="0">
                  <c:v>r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chemeClr val="tx1"/>
              </a:solidFill>
              <a:ln>
                <a:noFill/>
              </a:ln>
            </c:spPr>
          </c:marker>
          <c:dPt>
            <c:idx val="0"/>
            <c:marker>
              <c:symbol val="diamond"/>
              <c:size val="9"/>
            </c:marker>
            <c:bubble3D val="0"/>
          </c:dPt>
          <c:dPt>
            <c:idx val="2"/>
            <c:marker>
              <c:symbol val="square"/>
              <c:size val="6"/>
            </c:marker>
            <c:bubble3D val="0"/>
          </c:dPt>
          <c:dPt>
            <c:idx val="3"/>
            <c:marker>
              <c:symbol val="square"/>
              <c:size val="6"/>
            </c:marker>
            <c:bubble3D val="0"/>
          </c:dPt>
          <c:dPt>
            <c:idx val="4"/>
            <c:marker>
              <c:symbol val="square"/>
              <c:size val="7"/>
            </c:marker>
            <c:bubble3D val="0"/>
          </c:dPt>
          <c:dPt>
            <c:idx val="5"/>
            <c:marker>
              <c:symbol val="square"/>
              <c:size val="6"/>
            </c:marker>
            <c:bubble3D val="0"/>
          </c:dPt>
          <c:dPt>
            <c:idx val="6"/>
            <c:marker>
              <c:symbol val="square"/>
              <c:size val="5"/>
            </c:marker>
            <c:bubble3D val="0"/>
          </c:dPt>
          <c:dPt>
            <c:idx val="7"/>
            <c:marker>
              <c:symbol val="square"/>
              <c:size val="6"/>
            </c:marker>
            <c:bubble3D val="0"/>
          </c:dPt>
          <c:dPt>
            <c:idx val="8"/>
            <c:marker>
              <c:symbol val="square"/>
              <c:size val="6"/>
            </c:marker>
            <c:bubble3D val="0"/>
          </c:dPt>
          <c:dPt>
            <c:idx val="9"/>
            <c:marker>
              <c:symbol val="square"/>
              <c:size val="3"/>
            </c:marker>
            <c:bubble3D val="0"/>
          </c:dPt>
          <c:dPt>
            <c:idx val="10"/>
            <c:marker>
              <c:symbol val="square"/>
              <c:size val="3"/>
            </c:marker>
            <c:bubble3D val="0"/>
          </c:dPt>
          <c:dPt>
            <c:idx val="11"/>
            <c:marker>
              <c:symbol val="diamond"/>
              <c:size val="5"/>
            </c:marker>
            <c:bubble3D val="0"/>
          </c:dPt>
          <c:dPt>
            <c:idx val="12"/>
            <c:marker>
              <c:symbol val="diamond"/>
              <c:size val="4"/>
            </c:marker>
            <c:bubble3D val="0"/>
          </c:dPt>
          <c:dPt>
            <c:idx val="13"/>
            <c:marker>
              <c:symbol val="square"/>
              <c:size val="3"/>
            </c:marker>
            <c:bubble3D val="0"/>
          </c:dPt>
          <c:dPt>
            <c:idx val="14"/>
            <c:marker>
              <c:symbol val="square"/>
              <c:size val="3"/>
            </c:marker>
            <c:bubble3D val="0"/>
          </c:dPt>
          <c:dPt>
            <c:idx val="16"/>
            <c:marker>
              <c:symbol val="square"/>
              <c:size val="3"/>
            </c:marker>
            <c:bubble3D val="0"/>
          </c:dPt>
          <c:dPt>
            <c:idx val="17"/>
            <c:marker>
              <c:symbol val="square"/>
              <c:size val="3"/>
            </c:marker>
            <c:bubble3D val="0"/>
          </c:dPt>
          <c:dPt>
            <c:idx val="18"/>
            <c:marker>
              <c:symbol val="square"/>
              <c:size val="2"/>
            </c:marker>
            <c:bubble3D val="0"/>
          </c:dPt>
          <c:dPt>
            <c:idx val="20"/>
            <c:marker>
              <c:symbol val="diamond"/>
              <c:size val="10"/>
            </c:marker>
            <c:bubble3D val="0"/>
          </c:dPt>
          <c:errBars>
            <c:errDir val="x"/>
            <c:errBarType val="both"/>
            <c:errValType val="cust"/>
            <c:noEndCap val="1"/>
            <c:plus>
              <c:numRef>
                <c:f>'[Forest plot.xlsx]Sheet1'!$L$3:$L$25</c:f>
                <c:numCache>
                  <c:formatCode>General</c:formatCode>
                  <c:ptCount val="23"/>
                  <c:pt idx="0">
                    <c:v>1.0734440000000001E-2</c:v>
                  </c:pt>
                  <c:pt idx="1">
                    <c:v>7.7186909999999997E-2</c:v>
                  </c:pt>
                  <c:pt idx="2">
                    <c:v>2.6689810000000001E-2</c:v>
                  </c:pt>
                  <c:pt idx="3">
                    <c:v>2.8115099999999997E-2</c:v>
                  </c:pt>
                  <c:pt idx="4">
                    <c:v>1.0777840000000002E-2</c:v>
                  </c:pt>
                  <c:pt idx="5">
                    <c:v>2.8511600000000005E-2</c:v>
                  </c:pt>
                  <c:pt idx="6">
                    <c:v>3.6091170000000006E-2</c:v>
                  </c:pt>
                  <c:pt idx="7">
                    <c:v>2.7896360000000002E-2</c:v>
                  </c:pt>
                  <c:pt idx="8">
                    <c:v>2.8029249999999999E-2</c:v>
                  </c:pt>
                  <c:pt idx="9">
                    <c:v>9.8920750000000002E-2</c:v>
                  </c:pt>
                  <c:pt idx="10">
                    <c:v>0.13199279</c:v>
                  </c:pt>
                  <c:pt idx="12">
                    <c:v>4.689676000000001E-2</c:v>
                  </c:pt>
                  <c:pt idx="13">
                    <c:v>0.13543214000000001</c:v>
                  </c:pt>
                  <c:pt idx="14">
                    <c:v>0.10696464000000001</c:v>
                  </c:pt>
                  <c:pt idx="15">
                    <c:v>8.218853999999999E-2</c:v>
                  </c:pt>
                  <c:pt idx="16">
                    <c:v>0.11926322000000003</c:v>
                  </c:pt>
                  <c:pt idx="17">
                    <c:v>0.12103268</c:v>
                  </c:pt>
                  <c:pt idx="18">
                    <c:v>0.19552227999999996</c:v>
                  </c:pt>
                  <c:pt idx="20">
                    <c:v>1.6922549999999998E-2</c:v>
                  </c:pt>
                </c:numCache>
              </c:numRef>
            </c:plus>
            <c:minus>
              <c:numRef>
                <c:f>'[Forest plot.xlsx]Sheet1'!$M$3:$M$25</c:f>
                <c:numCache>
                  <c:formatCode>General</c:formatCode>
                  <c:ptCount val="23"/>
                  <c:pt idx="0">
                    <c:v>1.073443E-2</c:v>
                  </c:pt>
                  <c:pt idx="1">
                    <c:v>7.7186909999999997E-2</c:v>
                  </c:pt>
                  <c:pt idx="2">
                    <c:v>2.6689810000000001E-2</c:v>
                  </c:pt>
                  <c:pt idx="3">
                    <c:v>2.8115099999999997E-2</c:v>
                  </c:pt>
                  <c:pt idx="4">
                    <c:v>1.077784E-2</c:v>
                  </c:pt>
                  <c:pt idx="5">
                    <c:v>2.8511599999999998E-2</c:v>
                  </c:pt>
                  <c:pt idx="6">
                    <c:v>3.6091169999999999E-2</c:v>
                  </c:pt>
                  <c:pt idx="7">
                    <c:v>2.7896359999999999E-2</c:v>
                  </c:pt>
                  <c:pt idx="8">
                    <c:v>2.8029249999999999E-2</c:v>
                  </c:pt>
                  <c:pt idx="9">
                    <c:v>9.8920750000000002E-2</c:v>
                  </c:pt>
                  <c:pt idx="10">
                    <c:v>0.13199279</c:v>
                  </c:pt>
                  <c:pt idx="12">
                    <c:v>4.6896759999999996E-2</c:v>
                  </c:pt>
                  <c:pt idx="13">
                    <c:v>0.13543214000000001</c:v>
                  </c:pt>
                  <c:pt idx="14">
                    <c:v>0.10696464</c:v>
                  </c:pt>
                  <c:pt idx="15">
                    <c:v>8.2188540000000004E-2</c:v>
                  </c:pt>
                  <c:pt idx="16">
                    <c:v>0.11926321999999999</c:v>
                  </c:pt>
                  <c:pt idx="17">
                    <c:v>0.12103268</c:v>
                  </c:pt>
                  <c:pt idx="18">
                    <c:v>0.19552228000000002</c:v>
                  </c:pt>
                  <c:pt idx="20">
                    <c:v>1.6922550000000001E-2</c:v>
                  </c:pt>
                </c:numCache>
              </c:numRef>
            </c:minus>
          </c:errBars>
          <c:xVal>
            <c:numRef>
              <c:f>'[Forest plot.xlsx]Sheet1'!$I$3:$I$25</c:f>
              <c:numCache>
                <c:formatCode>0.000%</c:formatCode>
                <c:ptCount val="23"/>
                <c:pt idx="0">
                  <c:v>0.51009355000000001</c:v>
                </c:pt>
                <c:pt idx="1">
                  <c:v>0.47499999999999998</c:v>
                </c:pt>
                <c:pt idx="2">
                  <c:v>0.48380000000000001</c:v>
                </c:pt>
                <c:pt idx="3">
                  <c:v>0.49</c:v>
                </c:pt>
                <c:pt idx="4">
                  <c:v>0.5101</c:v>
                </c:pt>
                <c:pt idx="5">
                  <c:v>0.51129999999999998</c:v>
                </c:pt>
                <c:pt idx="6">
                  <c:v>0.5202</c:v>
                </c:pt>
                <c:pt idx="7">
                  <c:v>0.53</c:v>
                </c:pt>
                <c:pt idx="8">
                  <c:v>0.53049999999999997</c:v>
                </c:pt>
                <c:pt idx="9">
                  <c:v>0.53649999999999998</c:v>
                </c:pt>
                <c:pt idx="10">
                  <c:v>0.5625</c:v>
                </c:pt>
                <c:pt idx="12">
                  <c:v>0.62208828000000005</c:v>
                </c:pt>
                <c:pt idx="13">
                  <c:v>0.57410000000000005</c:v>
                </c:pt>
                <c:pt idx="14">
                  <c:v>0.60270000000000001</c:v>
                </c:pt>
                <c:pt idx="15">
                  <c:v>0.61250000000000004</c:v>
                </c:pt>
                <c:pt idx="16">
                  <c:v>0.63239999999999996</c:v>
                </c:pt>
                <c:pt idx="17">
                  <c:v>0.64769999999999994</c:v>
                </c:pt>
                <c:pt idx="18">
                  <c:v>0.74660000000000004</c:v>
                </c:pt>
                <c:pt idx="20">
                  <c:v>0.52320069000000002</c:v>
                </c:pt>
              </c:numCache>
            </c:numRef>
          </c:xVal>
          <c:yVal>
            <c:numRef>
              <c:f>'[Forest plot.xlsx]Sheet1'!$G$3:$G$25</c:f>
              <c:numCache>
                <c:formatCode>General</c:formatCode>
                <c:ptCount val="23"/>
                <c:pt idx="0">
                  <c:v>23</c:v>
                </c:pt>
                <c:pt idx="1">
                  <c:v>22</c:v>
                </c:pt>
                <c:pt idx="2">
                  <c:v>21</c:v>
                </c:pt>
                <c:pt idx="3">
                  <c:v>20</c:v>
                </c:pt>
                <c:pt idx="4">
                  <c:v>19</c:v>
                </c:pt>
                <c:pt idx="5">
                  <c:v>18</c:v>
                </c:pt>
                <c:pt idx="6">
                  <c:v>17</c:v>
                </c:pt>
                <c:pt idx="7">
                  <c:v>16</c:v>
                </c:pt>
                <c:pt idx="8">
                  <c:v>15</c:v>
                </c:pt>
                <c:pt idx="9">
                  <c:v>14</c:v>
                </c:pt>
                <c:pt idx="10">
                  <c:v>13</c:v>
                </c:pt>
                <c:pt idx="11">
                  <c:v>12</c:v>
                </c:pt>
                <c:pt idx="12">
                  <c:v>11</c:v>
                </c:pt>
                <c:pt idx="13">
                  <c:v>10</c:v>
                </c:pt>
                <c:pt idx="14">
                  <c:v>9</c:v>
                </c:pt>
                <c:pt idx="15">
                  <c:v>8</c:v>
                </c:pt>
                <c:pt idx="16">
                  <c:v>7</c:v>
                </c:pt>
                <c:pt idx="17">
                  <c:v>6</c:v>
                </c:pt>
                <c:pt idx="18">
                  <c:v>5</c:v>
                </c:pt>
                <c:pt idx="19">
                  <c:v>4</c:v>
                </c:pt>
                <c:pt idx="20">
                  <c:v>3</c:v>
                </c:pt>
                <c:pt idx="21">
                  <c:v>2</c:v>
                </c:pt>
                <c:pt idx="22">
                  <c:v>1</c:v>
                </c:pt>
              </c:numCache>
            </c:numRef>
          </c:yVal>
          <c:smooth val="0"/>
        </c:ser>
        <c:ser>
          <c:idx val="1"/>
          <c:order val="1"/>
          <c:tx>
            <c:v>labels</c:v>
          </c:tx>
          <c:spPr>
            <a:ln w="28575">
              <a:noFill/>
            </a:ln>
          </c:spPr>
          <c:marker>
            <c:spPr>
              <a:noFill/>
              <a:ln>
                <a:noFill/>
              </a:ln>
            </c:spPr>
          </c:marker>
          <c:dLbls>
            <c:dLbl>
              <c:idx val="0"/>
              <c:layout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b="1"/>
                    </a:pPr>
                    <a:fld id="{CC549F7C-3CE0-4C50-B150-4236F77C4E38}" type="CELLRANGE">
                      <a:rPr lang="en-GB"/>
                      <a:pPr>
                        <a:defRPr b="1"/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53E79ECF-AFE8-4647-9F7A-572E0AEA89B8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FC485B75-C933-42F8-9BFA-ED19384DD195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56030308-14CC-4B77-80C4-B0C6E99D52B1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98D3DE68-6481-4AAD-B7EF-4F4E68BA155D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fld id="{10674E01-1F36-4DF8-8493-909A5F9ED460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fld id="{7D34A0C6-BDEE-4C6E-BE1E-9933541E9396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fld id="{64EB57FC-03A1-401B-87E9-76B107B202A8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fld id="{7565B2C2-9CFE-4DA2-B9C3-73AC2952357B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EC037BF8-4491-4060-A08B-F9E15A721A47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fld id="{501797C8-BC29-484A-8722-4C246D18ECAD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1"/>
              <c:layout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b="0"/>
                    </a:pPr>
                    <a:fld id="{D51A5807-747C-428D-83A0-66994DA1910C}" type="CELLRANGE">
                      <a:rPr lang="en-US"/>
                      <a:pPr>
                        <a:defRPr b="0"/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4562371700418026"/>
                      <c:h val="5.1257589460438215E-2"/>
                    </c:manualLayout>
                  </c15:layout>
                  <c15:dlblFieldTable/>
                  <c15:showDataLabelsRange val="1"/>
                </c:ext>
              </c:extLst>
            </c:dLbl>
            <c:dLbl>
              <c:idx val="12"/>
              <c:layout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b="1"/>
                    </a:pPr>
                    <a:fld id="{836FB215-12C9-4E47-BCD7-6DCD11C621E4}" type="CELLRANGE">
                      <a:rPr lang="en-GB"/>
                      <a:pPr>
                        <a:defRPr b="1"/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fld id="{ED1E84F1-36A9-40F7-B501-22A0194E6065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4"/>
              <c:layout/>
              <c:tx>
                <c:rich>
                  <a:bodyPr/>
                  <a:lstStyle/>
                  <a:p>
                    <a:fld id="{B677F4E6-8A90-43F1-AE17-B267349CF161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fld id="{2A9612D7-0D69-427D-BE6B-8E95ECC364CE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6"/>
              <c:layout/>
              <c:tx>
                <c:rich>
                  <a:bodyPr/>
                  <a:lstStyle/>
                  <a:p>
                    <a:fld id="{5C13DD8D-E38A-4AAA-8E41-E11995C7FF87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7"/>
              <c:layout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b="0"/>
                    </a:pPr>
                    <a:fld id="{7A8E1F0E-5E6E-44A0-8479-BECB3C5067CE}" type="CELLRANGE">
                      <a:rPr lang="en-GB"/>
                      <a:pPr>
                        <a:defRPr b="0"/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8"/>
              <c:layout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b="0"/>
                    </a:pPr>
                    <a:fld id="{47A80D1C-CCE4-4287-BE09-581CC282734C}" type="CELLRANGE">
                      <a:rPr lang="en-GB"/>
                      <a:pPr>
                        <a:defRPr b="0"/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9"/>
              <c:layout/>
              <c:tx>
                <c:rich>
                  <a:bodyPr/>
                  <a:lstStyle/>
                  <a:p>
                    <a:fld id="{6F492179-5B31-4C08-B29F-ABCA294F7052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5680060337496228"/>
                      <c:h val="5.1257589460438215E-2"/>
                    </c:manualLayout>
                  </c15:layout>
                  <c15:dlblFieldTable/>
                  <c15:showDataLabelsRange val="1"/>
                </c:ext>
              </c:extLst>
            </c:dLbl>
            <c:dLbl>
              <c:idx val="20"/>
              <c:layout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b="1"/>
                    </a:pPr>
                    <a:fld id="{70205172-BF93-4CC1-B3A7-FFEEBBF2E274}" type="CELLRANGE">
                      <a:rPr lang="en-GB"/>
                      <a:pPr>
                        <a:defRPr b="1"/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21"/>
              <c:layout/>
              <c:tx>
                <c:rich>
                  <a:bodyPr/>
                  <a:lstStyle/>
                  <a:p>
                    <a:fld id="{EC49E2F2-8EB4-47AC-8B7C-24E9DA183765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584073688809763"/>
                      <c:h val="5.1257589460438215E-2"/>
                    </c:manualLayout>
                  </c15:layout>
                  <c15:dlblFieldTable/>
                  <c15:showDataLabelsRange val="1"/>
                </c:ext>
              </c:extLst>
            </c:dLbl>
            <c:dLbl>
              <c:idx val="22"/>
              <c:layout/>
              <c:tx>
                <c:rich>
                  <a:bodyPr/>
                  <a:lstStyle/>
                  <a:p>
                    <a:fld id="{6050D2DC-2095-476B-9791-D065A9185E68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dLblPos val="l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4586332238665607"/>
                      <c:h val="5.1257589460438215E-2"/>
                    </c:manualLayout>
                  </c15:layout>
                  <c15:dlblFieldTable/>
                  <c15:showDataLabelsRange val="1"/>
                </c:ext>
              </c:extLst>
            </c:dLbl>
            <c:dLbl>
              <c:idx val="23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dLblPos val="l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0"/>
              </c:ext>
            </c:extLst>
          </c:dLbls>
          <c:xVal>
            <c:numRef>
              <c:f>'[Forest plot.xlsx]Sheet1'!$A$3:$A$25</c:f>
              <c:numCache>
                <c:formatCode>General</c:formatCode>
                <c:ptCount val="23"/>
                <c:pt idx="0">
                  <c:v>0.1</c:v>
                </c:pt>
                <c:pt idx="1">
                  <c:v>0.1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  <c:pt idx="5">
                  <c:v>0.1</c:v>
                </c:pt>
                <c:pt idx="6">
                  <c:v>0.1</c:v>
                </c:pt>
                <c:pt idx="7">
                  <c:v>0.1</c:v>
                </c:pt>
                <c:pt idx="8">
                  <c:v>0.1</c:v>
                </c:pt>
                <c:pt idx="9">
                  <c:v>0.1</c:v>
                </c:pt>
                <c:pt idx="10">
                  <c:v>0.1</c:v>
                </c:pt>
                <c:pt idx="11">
                  <c:v>0.45</c:v>
                </c:pt>
                <c:pt idx="12">
                  <c:v>0.1</c:v>
                </c:pt>
                <c:pt idx="13">
                  <c:v>0.1</c:v>
                </c:pt>
                <c:pt idx="14">
                  <c:v>0.1</c:v>
                </c:pt>
                <c:pt idx="15">
                  <c:v>0.1</c:v>
                </c:pt>
                <c:pt idx="16">
                  <c:v>0.1</c:v>
                </c:pt>
                <c:pt idx="17">
                  <c:v>0.1</c:v>
                </c:pt>
                <c:pt idx="18">
                  <c:v>0.1</c:v>
                </c:pt>
                <c:pt idx="19">
                  <c:v>0.45</c:v>
                </c:pt>
                <c:pt idx="20">
                  <c:v>0.1</c:v>
                </c:pt>
                <c:pt idx="21">
                  <c:v>0.45</c:v>
                </c:pt>
                <c:pt idx="22">
                  <c:v>0.45</c:v>
                </c:pt>
              </c:numCache>
            </c:numRef>
          </c:xVal>
          <c:yVal>
            <c:numRef>
              <c:f>'[Forest plot.xlsx]Sheet1'!$G$3:$G$25</c:f>
              <c:numCache>
                <c:formatCode>General</c:formatCode>
                <c:ptCount val="23"/>
                <c:pt idx="0">
                  <c:v>23</c:v>
                </c:pt>
                <c:pt idx="1">
                  <c:v>22</c:v>
                </c:pt>
                <c:pt idx="2">
                  <c:v>21</c:v>
                </c:pt>
                <c:pt idx="3">
                  <c:v>20</c:v>
                </c:pt>
                <c:pt idx="4">
                  <c:v>19</c:v>
                </c:pt>
                <c:pt idx="5">
                  <c:v>18</c:v>
                </c:pt>
                <c:pt idx="6">
                  <c:v>17</c:v>
                </c:pt>
                <c:pt idx="7">
                  <c:v>16</c:v>
                </c:pt>
                <c:pt idx="8">
                  <c:v>15</c:v>
                </c:pt>
                <c:pt idx="9">
                  <c:v>14</c:v>
                </c:pt>
                <c:pt idx="10">
                  <c:v>13</c:v>
                </c:pt>
                <c:pt idx="11">
                  <c:v>12</c:v>
                </c:pt>
                <c:pt idx="12">
                  <c:v>11</c:v>
                </c:pt>
                <c:pt idx="13">
                  <c:v>10</c:v>
                </c:pt>
                <c:pt idx="14">
                  <c:v>9</c:v>
                </c:pt>
                <c:pt idx="15">
                  <c:v>8</c:v>
                </c:pt>
                <c:pt idx="16">
                  <c:v>7</c:v>
                </c:pt>
                <c:pt idx="17">
                  <c:v>6</c:v>
                </c:pt>
                <c:pt idx="18">
                  <c:v>5</c:v>
                </c:pt>
                <c:pt idx="19">
                  <c:v>4</c:v>
                </c:pt>
                <c:pt idx="20">
                  <c:v>3</c:v>
                </c:pt>
                <c:pt idx="21">
                  <c:v>2</c:v>
                </c:pt>
                <c:pt idx="22">
                  <c:v>1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'[Forest plot.xlsx]Sheet1'!$B$3:$B$25</c15:f>
                <c15:dlblRangeCache>
                  <c:ptCount val="23"/>
                  <c:pt idx="0">
                    <c:v>No training   </c:v>
                  </c:pt>
                  <c:pt idx="1">
                    <c:v>Woszyck 2007</c:v>
                  </c:pt>
                  <c:pt idx="2">
                    <c:v>Nishiguchi 2005</c:v>
                  </c:pt>
                  <c:pt idx="3">
                    <c:v>Oohashi 1991</c:v>
                  </c:pt>
                  <c:pt idx="4">
                    <c:v>Hamasaki 2004</c:v>
                  </c:pt>
                  <c:pt idx="5">
                    <c:v>Muraoka 1981</c:v>
                  </c:pt>
                  <c:pt idx="6">
                    <c:v>Pras 2010</c:v>
                  </c:pt>
                  <c:pt idx="7">
                    <c:v>Plenge 1980</c:v>
                  </c:pt>
                  <c:pt idx="8">
                    <c:v>Nishiguchi 2003</c:v>
                  </c:pt>
                  <c:pt idx="9">
                    <c:v>Repp 2006</c:v>
                  </c:pt>
                  <c:pt idx="10">
                    <c:v>King 2012</c:v>
                  </c:pt>
                  <c:pt idx="11">
                    <c:v>Effect Z=1.84, p=0.07; heterogeneity I^2=23%, p=0.23</c:v>
                  </c:pt>
                  <c:pt idx="12">
                    <c:v>Training   </c:v>
                  </c:pt>
                  <c:pt idx="13">
                    <c:v>Kanetada 2013A</c:v>
                  </c:pt>
                  <c:pt idx="14">
                    <c:v>Kanetada 2013B</c:v>
                  </c:pt>
                  <c:pt idx="15">
                    <c:v>Jackson 2014</c:v>
                  </c:pt>
                  <c:pt idx="16">
                    <c:v>Mizumachi 2015</c:v>
                  </c:pt>
                  <c:pt idx="17">
                    <c:v>Yoshikawa 1995</c:v>
                  </c:pt>
                  <c:pt idx="18">
                    <c:v>Theiss 1997</c:v>
                  </c:pt>
                  <c:pt idx="19">
                    <c:v>Effect Z=5.1, p&lt;0.00001; heterogeneity I^2=0%, p=0.79</c:v>
                  </c:pt>
                  <c:pt idx="20">
                    <c:v>Overall</c:v>
                  </c:pt>
                  <c:pt idx="21">
                    <c:v>Effect Z=2.69, p=0.007; heterogeneity I^2=58%, p=0.002</c:v>
                  </c:pt>
                  <c:pt idx="22">
                    <c:v>Subgroup differences I^2=95%, p&lt;0.00001</c:v>
                  </c:pt>
                </c15:dlblRangeCache>
              </c15:datalabelsRange>
            </c:ext>
          </c:extLst>
        </c:ser>
        <c:ser>
          <c:idx val="3"/>
          <c:order val="2"/>
          <c:tx>
            <c:v>CI</c:v>
          </c:tx>
          <c:spPr>
            <a:ln w="28575">
              <a:noFill/>
            </a:ln>
          </c:spPr>
          <c:marker>
            <c:spPr>
              <a:noFill/>
              <a:ln>
                <a:noFill/>
              </a:ln>
            </c:spPr>
          </c:marker>
          <c:dLbls>
            <c:dLbl>
              <c:idx val="0"/>
              <c:layout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b="1"/>
                    </a:pPr>
                    <a:fld id="{29E77468-623C-4A25-A48D-2E73CEFC779A}" type="CELLRANGE">
                      <a:rPr lang="en-US"/>
                      <a:pPr>
                        <a:defRPr b="1"/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CA84B421-3A93-4E11-95CD-18F8EA6C4C64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AA8C1391-67D8-4B2D-A388-A0436A3B3530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4BCF356D-ECB6-45E8-8297-F0302A260E6E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8F4BFD95-BACA-41EA-B728-83A10348A463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fld id="{B1F74627-1310-4C10-B3D5-DAFAD4C8F581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fld id="{8E2A6150-FB28-4E82-818D-3DB5EC4C1BF9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fld id="{28F576D5-2352-492B-9053-D61B5376E786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fld id="{0FC5DB4E-05C1-4A87-9908-3D623E547277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7965A059-3F02-4EB9-B5DA-F1F1E6228176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fld id="{655A076C-49FE-4CAD-BEE1-BBBA00E52516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b="1"/>
                    </a:pPr>
                    <a:fld id="{DBE9A405-C562-4B7A-8FD4-ED024ADC69F0}" type="CELLRANGE">
                      <a:rPr lang="en-US"/>
                      <a:pPr>
                        <a:defRPr b="1"/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</c:extLst>
            </c:dLbl>
            <c:dLbl>
              <c:idx val="12"/>
              <c:layout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b="1"/>
                    </a:pPr>
                    <a:fld id="{8030954C-CC3A-4442-B597-5D9042A2D5DE}" type="CELLRANGE">
                      <a:rPr lang="en-GB"/>
                      <a:pPr>
                        <a:defRPr b="1"/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fld id="{22FE4C33-D817-46D3-B07F-4722C2D49B53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4"/>
              <c:layout/>
              <c:tx>
                <c:rich>
                  <a:bodyPr/>
                  <a:lstStyle/>
                  <a:p>
                    <a:fld id="{8D510B34-B8FD-4C51-A8EE-848BA339FAD8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fld id="{A8203DE9-8FE9-45ED-88A2-C3139F7B26DF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6"/>
              <c:layout/>
              <c:tx>
                <c:rich>
                  <a:bodyPr/>
                  <a:lstStyle/>
                  <a:p>
                    <a:fld id="{15644BE9-3F3C-4066-AF81-91BC9CDF12E8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7"/>
              <c:layout/>
              <c:tx>
                <c:rich>
                  <a:bodyPr/>
                  <a:lstStyle/>
                  <a:p>
                    <a:fld id="{960F6058-B86B-4115-B792-730A4465E458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8"/>
              <c:layout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b="0"/>
                    </a:pPr>
                    <a:fld id="{8EAD1EBC-B57A-43B8-95A2-3D27C0B6C735}" type="CELLRANGE">
                      <a:rPr lang="en-GB"/>
                      <a:pPr>
                        <a:defRPr b="0"/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0"/>
              <c:layout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b="1"/>
                    </a:pPr>
                    <a:fld id="{C405CCA6-CF28-49BD-8D61-A4A9D0FE9DC5}" type="CELLRANGE">
                      <a:rPr lang="en-GB"/>
                      <a:pPr>
                        <a:defRPr b="1"/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2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1"/>
              </c:ext>
            </c:extLst>
          </c:dLbls>
          <c:xVal>
            <c:numRef>
              <c:f>'[Forest plot.xlsx]Sheet1'!$E$3:$E$25</c:f>
              <c:numCache>
                <c:formatCode>0.00</c:formatCode>
                <c:ptCount val="23"/>
                <c:pt idx="0">
                  <c:v>0.17</c:v>
                </c:pt>
                <c:pt idx="1">
                  <c:v>0.17</c:v>
                </c:pt>
                <c:pt idx="2">
                  <c:v>0.17</c:v>
                </c:pt>
                <c:pt idx="3">
                  <c:v>0.17</c:v>
                </c:pt>
                <c:pt idx="4">
                  <c:v>0.17</c:v>
                </c:pt>
                <c:pt idx="5">
                  <c:v>0.17</c:v>
                </c:pt>
                <c:pt idx="6">
                  <c:v>0.17</c:v>
                </c:pt>
                <c:pt idx="7">
                  <c:v>0.17</c:v>
                </c:pt>
                <c:pt idx="8">
                  <c:v>0.17</c:v>
                </c:pt>
                <c:pt idx="9">
                  <c:v>0.17</c:v>
                </c:pt>
                <c:pt idx="10">
                  <c:v>0.17</c:v>
                </c:pt>
                <c:pt idx="12">
                  <c:v>0.17</c:v>
                </c:pt>
                <c:pt idx="13">
                  <c:v>0.17</c:v>
                </c:pt>
                <c:pt idx="14">
                  <c:v>0.17</c:v>
                </c:pt>
                <c:pt idx="15">
                  <c:v>0.17</c:v>
                </c:pt>
                <c:pt idx="16">
                  <c:v>0.17</c:v>
                </c:pt>
                <c:pt idx="17">
                  <c:v>0.17</c:v>
                </c:pt>
                <c:pt idx="18">
                  <c:v>0.17</c:v>
                </c:pt>
                <c:pt idx="20">
                  <c:v>0.17</c:v>
                </c:pt>
              </c:numCache>
            </c:numRef>
          </c:xVal>
          <c:yVal>
            <c:numRef>
              <c:f>'[Forest plot.xlsx]Sheet1'!$G$3:$G$25</c:f>
              <c:numCache>
                <c:formatCode>General</c:formatCode>
                <c:ptCount val="23"/>
                <c:pt idx="0">
                  <c:v>23</c:v>
                </c:pt>
                <c:pt idx="1">
                  <c:v>22</c:v>
                </c:pt>
                <c:pt idx="2">
                  <c:v>21</c:v>
                </c:pt>
                <c:pt idx="3">
                  <c:v>20</c:v>
                </c:pt>
                <c:pt idx="4">
                  <c:v>19</c:v>
                </c:pt>
                <c:pt idx="5">
                  <c:v>18</c:v>
                </c:pt>
                <c:pt idx="6">
                  <c:v>17</c:v>
                </c:pt>
                <c:pt idx="7">
                  <c:v>16</c:v>
                </c:pt>
                <c:pt idx="8">
                  <c:v>15</c:v>
                </c:pt>
                <c:pt idx="9">
                  <c:v>14</c:v>
                </c:pt>
                <c:pt idx="10">
                  <c:v>13</c:v>
                </c:pt>
                <c:pt idx="11">
                  <c:v>12</c:v>
                </c:pt>
                <c:pt idx="12">
                  <c:v>11</c:v>
                </c:pt>
                <c:pt idx="13">
                  <c:v>10</c:v>
                </c:pt>
                <c:pt idx="14">
                  <c:v>9</c:v>
                </c:pt>
                <c:pt idx="15">
                  <c:v>8</c:v>
                </c:pt>
                <c:pt idx="16">
                  <c:v>7</c:v>
                </c:pt>
                <c:pt idx="17">
                  <c:v>6</c:v>
                </c:pt>
                <c:pt idx="18">
                  <c:v>5</c:v>
                </c:pt>
                <c:pt idx="19">
                  <c:v>4</c:v>
                </c:pt>
                <c:pt idx="20">
                  <c:v>3</c:v>
                </c:pt>
                <c:pt idx="21">
                  <c:v>2</c:v>
                </c:pt>
                <c:pt idx="22">
                  <c:v>1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'[Forest plot.xlsx]Sheet1'!$F$3:$F$25</c15:f>
                <c15:dlblRangeCache>
                  <c:ptCount val="23"/>
                  <c:pt idx="0">
                    <c:v>51.0 [49.9, 52.1]</c:v>
                  </c:pt>
                  <c:pt idx="1">
                    <c:v>47.5 [39.8, 55.2]</c:v>
                  </c:pt>
                  <c:pt idx="2">
                    <c:v>48.4 [45.7 51.0]</c:v>
                  </c:pt>
                  <c:pt idx="3">
                    <c:v>49.0 [46.2 51.8]</c:v>
                  </c:pt>
                  <c:pt idx="4">
                    <c:v>51.0 [49.9 52.1]</c:v>
                  </c:pt>
                  <c:pt idx="5">
                    <c:v>51.1 [48.3 54.0] </c:v>
                  </c:pt>
                  <c:pt idx="6">
                    <c:v>52.0 [48.4 55.6]</c:v>
                  </c:pt>
                  <c:pt idx="7">
                    <c:v>53.0 [50.2 55.8]</c:v>
                  </c:pt>
                  <c:pt idx="8">
                    <c:v>53.1 [50.2 55.9]</c:v>
                  </c:pt>
                  <c:pt idx="9">
                    <c:v>53.7 [43.8 63.5]</c:v>
                  </c:pt>
                  <c:pt idx="10">
                    <c:v>56.3 [43.1 69.4]</c:v>
                  </c:pt>
                  <c:pt idx="12">
                    <c:v>62.2 [57.5, 66.9]</c:v>
                  </c:pt>
                  <c:pt idx="13">
                    <c:v>57.4 [43.9 71.0]</c:v>
                  </c:pt>
                  <c:pt idx="14">
                    <c:v>60.3 [49.6 71.0]</c:v>
                  </c:pt>
                  <c:pt idx="15">
                    <c:v>61.3 [53.0 69.5]</c:v>
                  </c:pt>
                  <c:pt idx="16">
                    <c:v>63.2 [51.3 75.2]</c:v>
                  </c:pt>
                  <c:pt idx="17">
                    <c:v>64.8 [52.7 76.9]</c:v>
                  </c:pt>
                  <c:pt idx="18">
                    <c:v>74.7 [55.1 94.2]</c:v>
                  </c:pt>
                  <c:pt idx="20">
                    <c:v>52.3 [50.6, 54.0]</c:v>
                  </c:pt>
                </c15:dlblRangeCache>
              </c15:datalabelsRange>
            </c:ext>
          </c:extLst>
        </c:ser>
        <c:ser>
          <c:idx val="4"/>
          <c:order val="3"/>
          <c:tx>
            <c:v>weight</c:v>
          </c:tx>
          <c:spPr>
            <a:ln w="28575">
              <a:noFill/>
            </a:ln>
          </c:spPr>
          <c:marker>
            <c:spPr>
              <a:noFill/>
              <a:ln>
                <a:noFill/>
              </a:ln>
            </c:spPr>
          </c:marker>
          <c:dLbls>
            <c:dLbl>
              <c:idx val="0"/>
              <c:layout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b="1"/>
                    </a:pPr>
                    <a:fld id="{92B0C2B8-D29E-4C00-85B8-AB972F1DFE67}" type="CELLRANGE">
                      <a:rPr lang="en-US"/>
                      <a:pPr>
                        <a:defRPr b="1"/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AE095968-DF40-4985-9D0A-B66304EF758C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B16B74DF-2CB5-4F90-983A-6C4F6542DEBC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9851FF0C-8677-4F67-8283-560CDA682D5F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5D2D485C-967A-4879-8874-24E2C8318254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fld id="{4BC31222-DB76-4D9B-A297-C9E1A92AB9F6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fld id="{6D3FD78C-5432-4031-9B4D-BE748B1F4678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fld id="{E39516B6-65B4-4C59-BA4E-558449B42664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fld id="{4CF59BA8-2C50-49A7-AFEA-876906083655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D9543B9C-299D-4328-8BBA-59C02C93E779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fld id="{F8FE8366-24A3-40D2-B9C6-DD7A891905EA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1"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b="1"/>
                    </a:pPr>
                    <a:fld id="{F2D9222C-EDEE-443E-B54E-D1EE4D76FF41}" type="CELLRANGE">
                      <a:rPr lang="en-US"/>
                      <a:pPr>
                        <a:defRPr b="1"/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</c:extLst>
            </c:dLbl>
            <c:dLbl>
              <c:idx val="12"/>
              <c:layout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b="1"/>
                    </a:pPr>
                    <a:fld id="{B649F4B4-E0FA-4F1A-994F-BD727E148841}" type="CELLRANGE">
                      <a:rPr lang="en-GB"/>
                      <a:pPr>
                        <a:defRPr b="1"/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fld id="{FA4DF8ED-C3F5-440B-AE0C-8F1ADC6693CE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4"/>
              <c:layout/>
              <c:tx>
                <c:rich>
                  <a:bodyPr/>
                  <a:lstStyle/>
                  <a:p>
                    <a:fld id="{72C8C802-ADC1-437F-BF4C-26EA99C3E1F9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fld id="{E3881185-E218-483F-A26F-F0EE970A3C43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6"/>
              <c:layout/>
              <c:tx>
                <c:rich>
                  <a:bodyPr/>
                  <a:lstStyle/>
                  <a:p>
                    <a:fld id="{3AEB1A10-0C8C-45F7-9712-4DE2FEB1BFA7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7"/>
              <c:layout/>
              <c:tx>
                <c:rich>
                  <a:bodyPr/>
                  <a:lstStyle/>
                  <a:p>
                    <a:fld id="{5508B549-0E5D-4BEE-9A45-81A102B928FC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8"/>
              <c:layout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b="0"/>
                    </a:pPr>
                    <a:fld id="{94E613DF-5259-488F-9976-E60E1F1C279A}" type="CELLRANGE">
                      <a:rPr lang="en-GB"/>
                      <a:pPr>
                        <a:defRPr b="0"/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0"/>
              <c:layout/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b="1"/>
                    </a:pPr>
                    <a:fld id="{B30D62E0-23BC-4E1A-96A9-F296D3EC9987}" type="CELLRANGE">
                      <a:rPr lang="en-GB"/>
                      <a:pPr>
                        <a:defRPr b="1"/>
                      </a:pPr>
                      <a:t>[CELLRANGE]</a:t>
                    </a:fld>
                    <a:endParaRPr lang="en-GB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2"/>
              <c:tx>
                <c:rich>
                  <a:bodyPr/>
                  <a:lstStyle/>
                  <a:p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1"/>
              </c:ext>
            </c:extLst>
          </c:dLbls>
          <c:xVal>
            <c:numRef>
              <c:f>'[Forest plot.xlsx]Sheet1'!$C$3:$C$25</c:f>
              <c:numCache>
                <c:formatCode>General</c:formatCode>
                <c:ptCount val="23"/>
                <c:pt idx="0">
                  <c:v>0.09</c:v>
                </c:pt>
                <c:pt idx="1">
                  <c:v>0.09</c:v>
                </c:pt>
                <c:pt idx="2">
                  <c:v>0.09</c:v>
                </c:pt>
                <c:pt idx="3">
                  <c:v>0.09</c:v>
                </c:pt>
                <c:pt idx="4">
                  <c:v>0.09</c:v>
                </c:pt>
                <c:pt idx="5">
                  <c:v>0.09</c:v>
                </c:pt>
                <c:pt idx="6">
                  <c:v>0.09</c:v>
                </c:pt>
                <c:pt idx="7">
                  <c:v>0.09</c:v>
                </c:pt>
                <c:pt idx="8">
                  <c:v>0.09</c:v>
                </c:pt>
                <c:pt idx="9">
                  <c:v>0.09</c:v>
                </c:pt>
                <c:pt idx="10">
                  <c:v>0.09</c:v>
                </c:pt>
                <c:pt idx="12">
                  <c:v>0.09</c:v>
                </c:pt>
                <c:pt idx="13">
                  <c:v>0.09</c:v>
                </c:pt>
                <c:pt idx="14">
                  <c:v>0.09</c:v>
                </c:pt>
                <c:pt idx="15">
                  <c:v>0.09</c:v>
                </c:pt>
                <c:pt idx="16">
                  <c:v>0.09</c:v>
                </c:pt>
                <c:pt idx="17">
                  <c:v>0.09</c:v>
                </c:pt>
                <c:pt idx="18">
                  <c:v>0.09</c:v>
                </c:pt>
                <c:pt idx="20">
                  <c:v>0.09</c:v>
                </c:pt>
              </c:numCache>
            </c:numRef>
          </c:xVal>
          <c:yVal>
            <c:numRef>
              <c:f>'[Forest plot.xlsx]Sheet1'!$G$3:$G$25</c:f>
              <c:numCache>
                <c:formatCode>General</c:formatCode>
                <c:ptCount val="23"/>
                <c:pt idx="0">
                  <c:v>23</c:v>
                </c:pt>
                <c:pt idx="1">
                  <c:v>22</c:v>
                </c:pt>
                <c:pt idx="2">
                  <c:v>21</c:v>
                </c:pt>
                <c:pt idx="3">
                  <c:v>20</c:v>
                </c:pt>
                <c:pt idx="4">
                  <c:v>19</c:v>
                </c:pt>
                <c:pt idx="5">
                  <c:v>18</c:v>
                </c:pt>
                <c:pt idx="6">
                  <c:v>17</c:v>
                </c:pt>
                <c:pt idx="7">
                  <c:v>16</c:v>
                </c:pt>
                <c:pt idx="8">
                  <c:v>15</c:v>
                </c:pt>
                <c:pt idx="9">
                  <c:v>14</c:v>
                </c:pt>
                <c:pt idx="10">
                  <c:v>13</c:v>
                </c:pt>
                <c:pt idx="11">
                  <c:v>12</c:v>
                </c:pt>
                <c:pt idx="12">
                  <c:v>11</c:v>
                </c:pt>
                <c:pt idx="13">
                  <c:v>10</c:v>
                </c:pt>
                <c:pt idx="14">
                  <c:v>9</c:v>
                </c:pt>
                <c:pt idx="15">
                  <c:v>8</c:v>
                </c:pt>
                <c:pt idx="16">
                  <c:v>7</c:v>
                </c:pt>
                <c:pt idx="17">
                  <c:v>6</c:v>
                </c:pt>
                <c:pt idx="18">
                  <c:v>5</c:v>
                </c:pt>
                <c:pt idx="19">
                  <c:v>4</c:v>
                </c:pt>
                <c:pt idx="20">
                  <c:v>3</c:v>
                </c:pt>
                <c:pt idx="21">
                  <c:v>2</c:v>
                </c:pt>
                <c:pt idx="22">
                  <c:v>1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'[Forest plot.xlsx]Sheet1'!$D$3:$D$25</c15:f>
                <c15:dlblRangeCache>
                  <c:ptCount val="23"/>
                  <c:pt idx="0">
                    <c:v>88.79</c:v>
                  </c:pt>
                  <c:pt idx="1">
                    <c:v>3.71</c:v>
                  </c:pt>
                  <c:pt idx="2">
                    <c:v>11.59</c:v>
                  </c:pt>
                  <c:pt idx="3">
                    <c:v>11.23</c:v>
                  </c:pt>
                  <c:pt idx="4">
                    <c:v>15.27</c:v>
                  </c:pt>
                  <c:pt idx="5">
                    <c:v>11.13</c:v>
                  </c:pt>
                  <c:pt idx="6">
                    <c:v>9.35</c:v>
                  </c:pt>
                  <c:pt idx="7">
                    <c:v>11.28</c:v>
                  </c:pt>
                  <c:pt idx="8">
                    <c:v>11.25</c:v>
                  </c:pt>
                  <c:pt idx="9">
                    <c:v>2.48</c:v>
                  </c:pt>
                  <c:pt idx="10">
                    <c:v>1.49</c:v>
                  </c:pt>
                  <c:pt idx="12">
                    <c:v>11.21</c:v>
                  </c:pt>
                  <c:pt idx="13">
                    <c:v>1.42</c:v>
                  </c:pt>
                  <c:pt idx="14">
                    <c:v>2.17</c:v>
                  </c:pt>
                  <c:pt idx="15">
                    <c:v>3.36</c:v>
                  </c:pt>
                  <c:pt idx="16">
                    <c:v>1.79</c:v>
                  </c:pt>
                  <c:pt idx="17">
                    <c:v>1.75</c:v>
                  </c:pt>
                  <c:pt idx="18">
                    <c:v>0.72</c:v>
                  </c:pt>
                  <c:pt idx="20">
                    <c:v>100.00</c:v>
                  </c:pt>
                </c15:dlblRangeCache>
              </c15:datalabelsRange>
            </c:ext>
          </c:extLst>
        </c:ser>
        <c:ser>
          <c:idx val="2"/>
          <c:order val="4"/>
          <c:tx>
            <c:v>no effect</c:v>
          </c:tx>
          <c:spPr>
            <a:ln w="12700">
              <a:solidFill>
                <a:schemeClr val="tx1"/>
              </a:solidFill>
            </a:ln>
          </c:spPr>
          <c:marker>
            <c:spPr>
              <a:noFill/>
              <a:ln>
                <a:noFill/>
              </a:ln>
            </c:spPr>
          </c:marker>
          <c:xVal>
            <c:numRef>
              <c:f>'[Forest plot.xlsx]Sheet1'!$I$26:$I$27</c:f>
              <c:numCache>
                <c:formatCode>General</c:formatCode>
                <c:ptCount val="2"/>
                <c:pt idx="0">
                  <c:v>0.5</c:v>
                </c:pt>
                <c:pt idx="1">
                  <c:v>0.5</c:v>
                </c:pt>
              </c:numCache>
            </c:numRef>
          </c:xVal>
          <c:yVal>
            <c:numRef>
              <c:f>'[Forest plot.xlsx]Sheet1'!$J$26:$J$27</c:f>
              <c:numCache>
                <c:formatCode>General</c:formatCode>
                <c:ptCount val="2"/>
                <c:pt idx="0">
                  <c:v>0</c:v>
                </c:pt>
                <c:pt idx="1">
                  <c:v>25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187110768"/>
        <c:axId val="-1187105872"/>
      </c:scatterChart>
      <c:valAx>
        <c:axId val="-1187110768"/>
        <c:scaling>
          <c:orientation val="minMax"/>
          <c:max val="1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i="0"/>
                  <a:t>Percent</a:t>
                </a:r>
                <a:r>
                  <a:rPr lang="en-US" i="0" baseline="0"/>
                  <a:t> correct</a:t>
                </a:r>
                <a:endParaRPr lang="en-US" i="0"/>
              </a:p>
            </c:rich>
          </c:tx>
          <c:layout/>
          <c:overlay val="0"/>
        </c:title>
        <c:numFmt formatCode="0%" sourceLinked="0"/>
        <c:majorTickMark val="in"/>
        <c:minorTickMark val="cross"/>
        <c:tickLblPos val="nextTo"/>
        <c:spPr>
          <a:ln/>
        </c:spPr>
        <c:crossAx val="-1187105872"/>
        <c:crosses val="autoZero"/>
        <c:crossBetween val="midCat"/>
        <c:majorUnit val="0.1"/>
        <c:minorUnit val="5.000000000000001E-2"/>
      </c:valAx>
      <c:valAx>
        <c:axId val="-1187105872"/>
        <c:scaling>
          <c:orientation val="minMax"/>
          <c:max val="24"/>
          <c:min val="0"/>
        </c:scaling>
        <c:delete val="1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none"/>
        <c:minorTickMark val="none"/>
        <c:tickLblPos val="none"/>
        <c:crossAx val="-1187110768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0.19612</cdr:x>
      <cdr:y>0.07229</cdr:y>
    </cdr:from>
    <cdr:to>
      <cdr:x>0.2809</cdr:x>
      <cdr:y>0.16234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28800" y="490922"/>
          <a:ext cx="790572" cy="6115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100"/>
            <a:t>Study or </a:t>
          </a:r>
        </a:p>
        <a:p xmlns:a="http://schemas.openxmlformats.org/drawingml/2006/main">
          <a:r>
            <a:rPr lang="en-GB" sz="1100"/>
            <a:t>subgroup</a:t>
          </a:r>
        </a:p>
      </cdr:txBody>
    </cdr:sp>
  </cdr:relSizeAnchor>
  <cdr:relSizeAnchor xmlns:cdr="http://schemas.openxmlformats.org/drawingml/2006/chartDrawing">
    <cdr:from>
      <cdr:x>0.27307</cdr:x>
      <cdr:y>0.08267</cdr:y>
    </cdr:from>
    <cdr:to>
      <cdr:x>0.35785</cdr:x>
      <cdr:y>0.14667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460538" y="524718"/>
          <a:ext cx="763923" cy="4061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 dirty="0"/>
            <a:t>Weight</a:t>
          </a:r>
        </a:p>
      </cdr:txBody>
    </cdr:sp>
  </cdr:relSizeAnchor>
  <cdr:relSizeAnchor xmlns:cdr="http://schemas.openxmlformats.org/drawingml/2006/chartDrawing">
    <cdr:from>
      <cdr:x>0.34048</cdr:x>
      <cdr:y>0.07229</cdr:y>
    </cdr:from>
    <cdr:to>
      <cdr:x>0.42527</cdr:x>
      <cdr:y>0.16234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3174954" y="490922"/>
          <a:ext cx="790664" cy="6115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/>
            <a:t>Mean and</a:t>
          </a:r>
        </a:p>
        <a:p xmlns:a="http://schemas.openxmlformats.org/drawingml/2006/main">
          <a:r>
            <a:rPr lang="en-GB" sz="1100"/>
            <a:t>95% CI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80AD-4281-4108-ACFE-6819639B17D2}" type="datetimeFigureOut">
              <a:rPr lang="en-GB" smtClean="0"/>
              <a:t>29/01/2016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50C7-A498-4925-8F25-D3A78B82A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020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80AD-4281-4108-ACFE-6819639B17D2}" type="datetimeFigureOut">
              <a:rPr lang="en-GB" smtClean="0"/>
              <a:t>29/01/2016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50C7-A498-4925-8F25-D3A78B82A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254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80AD-4281-4108-ACFE-6819639B17D2}" type="datetimeFigureOut">
              <a:rPr lang="en-GB" smtClean="0"/>
              <a:t>29/01/2016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50C7-A498-4925-8F25-D3A78B82A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397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80AD-4281-4108-ACFE-6819639B17D2}" type="datetimeFigureOut">
              <a:rPr lang="en-GB" smtClean="0"/>
              <a:t>29/01/2016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50C7-A498-4925-8F25-D3A78B82A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758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80AD-4281-4108-ACFE-6819639B17D2}" type="datetimeFigureOut">
              <a:rPr lang="en-GB" smtClean="0"/>
              <a:t>29/01/2016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50C7-A498-4925-8F25-D3A78B82A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615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80AD-4281-4108-ACFE-6819639B17D2}" type="datetimeFigureOut">
              <a:rPr lang="en-GB" smtClean="0"/>
              <a:t>29/01/2016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50C7-A498-4925-8F25-D3A78B82A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151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80AD-4281-4108-ACFE-6819639B17D2}" type="datetimeFigureOut">
              <a:rPr lang="en-GB" smtClean="0"/>
              <a:t>29/01/2016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50C7-A498-4925-8F25-D3A78B82A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359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80AD-4281-4108-ACFE-6819639B17D2}" type="datetimeFigureOut">
              <a:rPr lang="en-GB" smtClean="0"/>
              <a:t>29/01/2016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50C7-A498-4925-8F25-D3A78B82A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58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80AD-4281-4108-ACFE-6819639B17D2}" type="datetimeFigureOut">
              <a:rPr lang="en-GB" smtClean="0"/>
              <a:t>29/01/2016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50C7-A498-4925-8F25-D3A78B82A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072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80AD-4281-4108-ACFE-6819639B17D2}" type="datetimeFigureOut">
              <a:rPr lang="en-GB" smtClean="0"/>
              <a:t>29/01/2016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50C7-A498-4925-8F25-D3A78B82A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881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80AD-4281-4108-ACFE-6819639B17D2}" type="datetimeFigureOut">
              <a:rPr lang="en-GB" smtClean="0"/>
              <a:t>29/01/2016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550C7-A498-4925-8F25-D3A78B82A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441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480AD-4281-4108-ACFE-6819639B17D2}" type="datetimeFigureOut">
              <a:rPr lang="en-GB" smtClean="0"/>
              <a:t>29/01/2016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550C7-A498-4925-8F25-D3A78B82A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979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1174631"/>
              </p:ext>
            </p:extLst>
          </p:nvPr>
        </p:nvGraphicFramePr>
        <p:xfrm>
          <a:off x="1590675" y="1103869"/>
          <a:ext cx="9010649" cy="57207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0048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19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Queen Mary University of London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 Reiss</dc:creator>
  <cp:lastModifiedBy>Josh Reiss</cp:lastModifiedBy>
  <cp:revision>3</cp:revision>
  <dcterms:created xsi:type="dcterms:W3CDTF">2016-01-29T08:29:55Z</dcterms:created>
  <dcterms:modified xsi:type="dcterms:W3CDTF">2016-01-29T10:03:22Z</dcterms:modified>
</cp:coreProperties>
</file>