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98" r:id="rId3"/>
    <p:sldId id="258" r:id="rId4"/>
    <p:sldId id="296" r:id="rId5"/>
    <p:sldId id="297"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321" r:id="rId29"/>
    <p:sldId id="322" r:id="rId30"/>
    <p:sldId id="323" r:id="rId31"/>
    <p:sldId id="324" r:id="rId32"/>
    <p:sldId id="325" r:id="rId33"/>
    <p:sldId id="326" r:id="rId34"/>
    <p:sldId id="327" r:id="rId35"/>
    <p:sldId id="328" r:id="rId36"/>
    <p:sldId id="329" r:id="rId37"/>
    <p:sldId id="330" r:id="rId38"/>
    <p:sldId id="331" r:id="rId39"/>
    <p:sldId id="333" r:id="rId40"/>
    <p:sldId id="33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71" autoAdjust="0"/>
  </p:normalViewPr>
  <p:slideViewPr>
    <p:cSldViewPr snapToGrid="0" snapToObjects="1">
      <p:cViewPr>
        <p:scale>
          <a:sx n="81" d="100"/>
          <a:sy n="81" d="100"/>
        </p:scale>
        <p:origin x="-1040" y="-4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5005F-DC9B-F642-AFA1-16D450A7A1A7}" type="datetimeFigureOut">
              <a:rPr lang="en-US" smtClean="0"/>
              <a:t>27/08/12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691E25-EDAD-314E-A899-7EB39D6D61AC}" type="slidenum">
              <a:rPr lang="en-GB" smtClean="0"/>
              <a:t>‹#›</a:t>
            </a:fld>
            <a:endParaRPr lang="en-GB"/>
          </a:p>
        </p:txBody>
      </p:sp>
    </p:spTree>
    <p:extLst>
      <p:ext uri="{BB962C8B-B14F-4D97-AF65-F5344CB8AC3E}">
        <p14:creationId xmlns:p14="http://schemas.microsoft.com/office/powerpoint/2010/main" val="1671497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t>6. J</a:t>
            </a:r>
            <a:r>
              <a:rPr lang="en-GB" dirty="0" err="1" smtClean="0"/>
              <a:t>oint</a:t>
            </a:r>
            <a:r>
              <a:rPr lang="en-GB" dirty="0" smtClean="0"/>
              <a:t>-stereo</a:t>
            </a:r>
            <a:r>
              <a:rPr lang="en-GB" baseline="0" dirty="0" smtClean="0"/>
              <a:t> codes parts of the spectrum that human hear can not perceive as mono. Creates 2 channels one containing the information of both channels and the other the differences. Achieves efficient results in terms of saving space.</a:t>
            </a:r>
          </a:p>
          <a:p>
            <a:pPr marL="0" indent="0">
              <a:buFontTx/>
              <a:buNone/>
            </a:pPr>
            <a:r>
              <a:rPr lang="en-GB" baseline="0" dirty="0" smtClean="0"/>
              <a:t>7. SF: but there are more options 23 kHz and 48 kHz</a:t>
            </a:r>
          </a:p>
          <a:p>
            <a:pPr marL="0" indent="0">
              <a:buFontTx/>
              <a:buNone/>
            </a:pPr>
            <a:r>
              <a:rPr lang="en-GB" baseline="0" dirty="0" smtClean="0"/>
              <a:t>9. Variable bit rate permits higher bit rates for complex parts of the song while less space is saving for less complex parts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0. I’ll present the structure of mp3</a:t>
            </a:r>
            <a:r>
              <a:rPr lang="en-GB" baseline="0" dirty="0" smtClean="0"/>
              <a:t> because the encoder has had to read the mp3 file to extract the relevant information.</a:t>
            </a:r>
          </a:p>
          <a:p>
            <a:pPr marL="0" indent="0">
              <a:buFontTx/>
              <a:buNone/>
            </a:pPr>
            <a:r>
              <a:rPr lang="en-GB" dirty="0" smtClean="0"/>
              <a:t>3 . Frame</a:t>
            </a:r>
            <a:r>
              <a:rPr lang="en-GB" baseline="0" dirty="0" smtClean="0"/>
              <a:t> </a:t>
            </a:r>
            <a:r>
              <a:rPr lang="en-GB" baseline="0" dirty="0" err="1" smtClean="0"/>
              <a:t>len</a:t>
            </a:r>
            <a:r>
              <a:rPr lang="en-GB" baseline="0" dirty="0" smtClean="0"/>
              <a:t> = </a:t>
            </a:r>
            <a:r>
              <a:rPr lang="en-GB" baseline="0" dirty="0" err="1" smtClean="0"/>
              <a:t>int</a:t>
            </a:r>
            <a:r>
              <a:rPr lang="en-GB" baseline="0" dirty="0" smtClean="0"/>
              <a:t> (144*128000/44100)+1 = 417 Bytes</a:t>
            </a:r>
          </a:p>
          <a:p>
            <a:pPr marL="0" indent="0">
              <a:buFontTx/>
              <a:buNone/>
            </a:pPr>
            <a:r>
              <a:rPr lang="en-GB" dirty="0" smtClean="0"/>
              <a:t>6. The header is used to find the</a:t>
            </a:r>
            <a:r>
              <a:rPr lang="en-GB" baseline="0" dirty="0" smtClean="0"/>
              <a:t> beg</a:t>
            </a:r>
            <a:r>
              <a:rPr lang="en-US" baseline="0" dirty="0" smtClean="0"/>
              <a:t>in</a:t>
            </a:r>
            <a:r>
              <a:rPr lang="en-GB" baseline="0" dirty="0" err="1" smtClean="0"/>
              <a:t>ning</a:t>
            </a:r>
            <a:r>
              <a:rPr lang="en-GB" baseline="0" dirty="0" smtClean="0"/>
              <a:t> of </a:t>
            </a:r>
            <a:r>
              <a:rPr lang="en-GB" dirty="0" smtClean="0"/>
              <a:t>the frame. Depending</a:t>
            </a:r>
            <a:r>
              <a:rPr lang="en-GB" baseline="0" dirty="0" smtClean="0"/>
              <a:t> on the MP3 encoder the header may vary.</a:t>
            </a:r>
          </a:p>
          <a:p>
            <a:pPr marL="0" indent="0">
              <a:buFontTx/>
              <a:buNone/>
            </a:pPr>
            <a:r>
              <a:rPr lang="en-GB" baseline="0" dirty="0" smtClean="0"/>
              <a:t>Some encoders add a protection bit others add a copyright bit...</a:t>
            </a:r>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1. Unlike its predecessors improving the compression methods was not the main task</a:t>
            </a:r>
          </a:p>
          <a:p>
            <a:pPr marL="0" indent="0">
              <a:buFontTx/>
              <a:buNone/>
            </a:pPr>
            <a:r>
              <a:rPr lang="en-GB" dirty="0" smtClean="0"/>
              <a:t>3. Video</a:t>
            </a:r>
            <a:r>
              <a:rPr lang="en-GB" baseline="0" dirty="0" smtClean="0"/>
              <a:t>, audio and images are stored together for conform a MPEG-4 file</a:t>
            </a:r>
          </a:p>
          <a:p>
            <a:pPr marL="0" indent="0">
              <a:buFontTx/>
              <a:buNone/>
            </a:pPr>
            <a:r>
              <a:rPr lang="en-US" baseline="0" dirty="0" smtClean="0"/>
              <a:t>4. App: I</a:t>
            </a:r>
            <a:r>
              <a:rPr lang="en-GB" baseline="0" dirty="0" smtClean="0"/>
              <a:t>t is used in every app that needs advance audio compression, synthesis or manipulation</a:t>
            </a:r>
          </a:p>
          <a:p>
            <a:pPr marL="0" marR="0" lvl="1" indent="0" algn="l" defTabSz="457200" rtl="0" eaLnBrk="1" fontAlgn="auto" latinLnBrk="0" hangingPunct="1">
              <a:lnSpc>
                <a:spcPct val="100000"/>
              </a:lnSpc>
              <a:spcBef>
                <a:spcPts val="0"/>
              </a:spcBef>
              <a:spcAft>
                <a:spcPts val="0"/>
              </a:spcAft>
              <a:buClrTx/>
              <a:buSzTx/>
              <a:buFontTx/>
              <a:buNone/>
              <a:tabLst/>
              <a:defRPr/>
            </a:pPr>
            <a:r>
              <a:rPr lang="en-GB" baseline="0" dirty="0" smtClean="0"/>
              <a:t>6. </a:t>
            </a:r>
            <a:r>
              <a:rPr lang="en-US" dirty="0" smtClean="0"/>
              <a:t>Its structure will be presented later together the IM AF</a:t>
            </a:r>
            <a:r>
              <a:rPr lang="en-GB" baseline="0" dirty="0" smtClean="0"/>
              <a:t>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Three</a:t>
            </a:r>
            <a:r>
              <a:rPr lang="en-GB" baseline="0" dirty="0" smtClean="0"/>
              <a:t> examples are presented:</a:t>
            </a:r>
          </a:p>
          <a:p>
            <a:pPr marL="171450" indent="-171450">
              <a:buFontTx/>
              <a:buChar char="-"/>
            </a:pPr>
            <a:r>
              <a:rPr lang="en-GB" baseline="0" dirty="0" smtClean="0"/>
              <a:t>iKlax: produced in France, they propose a file format with separated tracks and interactivity to manipulate the piece. </a:t>
            </a:r>
          </a:p>
          <a:p>
            <a:pPr marL="0" indent="0">
              <a:buFontTx/>
              <a:buNone/>
            </a:pPr>
            <a:r>
              <a:rPr lang="en-GB" baseline="0" dirty="0" smtClean="0"/>
              <a:t>	The project includes a music player and a music editor.</a:t>
            </a:r>
          </a:p>
          <a:p>
            <a:pPr marL="0" indent="0">
              <a:buFontTx/>
              <a:buNone/>
            </a:pPr>
            <a:r>
              <a:rPr lang="en-GB" baseline="0" dirty="0" smtClean="0"/>
              <a:t>	It has two levels of interactivity: first level allows selection of tracks and the second level allows users modify the level of each track</a:t>
            </a:r>
          </a:p>
          <a:p>
            <a:pPr marL="0" indent="0">
              <a:buFontTx/>
              <a:buNone/>
            </a:pPr>
            <a:r>
              <a:rPr lang="en-GB" baseline="0" dirty="0" smtClean="0"/>
              <a:t>	- The image shows an example of an iKlax player.</a:t>
            </a:r>
          </a:p>
          <a:p>
            <a:pPr marL="171450" indent="-171450">
              <a:buFontTx/>
              <a:buChar char="-"/>
            </a:pPr>
            <a:r>
              <a:rPr lang="en-GB" baseline="0" dirty="0" smtClean="0"/>
              <a:t>IEEE 1599: Offers a new approach to interactive files. Combines in a single file music and XML symbols as graphical representation of music.</a:t>
            </a:r>
          </a:p>
          <a:p>
            <a:pPr marL="628650" lvl="1" indent="-171450">
              <a:buFontTx/>
              <a:buChar char="-"/>
            </a:pPr>
            <a:r>
              <a:rPr lang="en-US" baseline="0" dirty="0" smtClean="0"/>
              <a:t>The images shows the different sections of the file. General stores info about the piece. Logic the symbols. Structural classify musical objects and the connection. Notational : visual representation of the symbols. Performance is a computer-based description of the </a:t>
            </a:r>
          </a:p>
          <a:p>
            <a:pPr marL="628650" lvl="1" indent="-171450">
              <a:buFontTx/>
              <a:buChar char="-"/>
            </a:pPr>
            <a:r>
              <a:rPr lang="en-US" baseline="0" dirty="0" smtClean="0"/>
              <a:t> representation of the music. Audio is the digital recording.</a:t>
            </a:r>
            <a:endParaRPr lang="en-GB" baseline="0" dirty="0" smtClean="0"/>
          </a:p>
          <a:p>
            <a:pPr marL="171450" lvl="0" indent="-171450">
              <a:buFontTx/>
              <a:buChar char="-"/>
            </a:pPr>
            <a:r>
              <a:rPr lang="en-GB" baseline="0" dirty="0" smtClean="0"/>
              <a:t>iXMF or interactive extensible music format is created for video games industry</a:t>
            </a:r>
            <a:r>
              <a:rPr lang="x-none" baseline="0" dirty="0" smtClean="0"/>
              <a:t>.</a:t>
            </a:r>
            <a:endParaRPr lang="en-US" baseline="0" dirty="0" smtClean="0"/>
          </a:p>
          <a:p>
            <a:pPr marL="628650" lvl="1" indent="-171450">
              <a:buFontTx/>
              <a:buChar char="-"/>
            </a:pPr>
            <a:r>
              <a:rPr lang="en-US" baseline="0" dirty="0" smtClean="0"/>
              <a:t>Includes in a single file all the information needed to perform the track.  The same information defines the structure of the file</a:t>
            </a:r>
          </a:p>
          <a:p>
            <a:pPr marL="628650" lvl="1" indent="-171450">
              <a:buFontTx/>
              <a:buChar char="-"/>
            </a:pPr>
            <a:r>
              <a:rPr lang="en-US" baseline="0" dirty="0" smtClean="0"/>
              <a:t>iXMF stores the media chunks in Cues. This picture shows the different cues that an iXMF can store. The media folders the actions and levels.</a:t>
            </a:r>
            <a:endParaRPr lang="en-GB" baseline="0"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 In the thesis I explain </a:t>
            </a:r>
            <a:r>
              <a:rPr lang="en-GB" baseline="0" dirty="0" smtClean="0"/>
              <a:t>all the sections of the file in detail. Here I just going to do a brief summary of the relevant parts.</a:t>
            </a:r>
          </a:p>
          <a:p>
            <a:r>
              <a:rPr lang="en-GB" baseline="0" dirty="0" smtClean="0"/>
              <a:t>The file is composed of boxes. Those represent a section of memory in with information is stored.</a:t>
            </a:r>
          </a:p>
          <a:p>
            <a:endParaRPr lang="en-GB" baseline="0" dirty="0" smtClean="0"/>
          </a:p>
          <a:p>
            <a:r>
              <a:rPr lang="en-US" dirty="0" smtClean="0"/>
              <a:t>T</a:t>
            </a:r>
            <a:r>
              <a:rPr lang="en-GB" dirty="0" smtClean="0"/>
              <a:t>rack</a:t>
            </a:r>
            <a:r>
              <a:rPr lang="en-GB" baseline="0" dirty="0" smtClean="0"/>
              <a:t> </a:t>
            </a:r>
            <a:r>
              <a:rPr lang="en-US" baseline="0" dirty="0" smtClean="0"/>
              <a:t>–</a:t>
            </a:r>
            <a:r>
              <a:rPr lang="en-GB" baseline="0" dirty="0" smtClean="0"/>
              <a:t> stores the particular information of each track. There will be as many boxes as number of instruments.</a:t>
            </a:r>
          </a:p>
          <a:p>
            <a:r>
              <a:rPr lang="en-GB" dirty="0" smtClean="0"/>
              <a:t>The encoder stores the media data in samples. This information is stored</a:t>
            </a:r>
            <a:r>
              <a:rPr lang="en-GB" baseline="0" dirty="0" smtClean="0"/>
              <a:t> in the media data container. In order to reproduce these data, the encoder needs a series of tables relating time, offset and data of the media samples. Those tables are held inside the sample table box.</a:t>
            </a:r>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This table</a:t>
            </a:r>
            <a:r>
              <a:rPr lang="en-GB" baseline="0" dirty="0" smtClean="0"/>
              <a:t> specifies the characteristics of the audio tracks that can be supported by the encoder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20</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aseline="0" dirty="0" smtClean="0"/>
              <a:t>2. Music market is stuck. Customers need new products that attract their attention. </a:t>
            </a:r>
          </a:p>
          <a:p>
            <a:pPr marL="171450" indent="-171450">
              <a:buFontTx/>
              <a:buChar char="-"/>
            </a:pPr>
            <a:r>
              <a:rPr lang="en-GB" baseline="0" dirty="0" smtClean="0"/>
              <a:t>Digital files like MP3 were a good revulsive for the industry but have been here since 90s</a:t>
            </a:r>
          </a:p>
          <a:p>
            <a:pPr marL="171450" indent="-171450">
              <a:buFontTx/>
              <a:buChar char="-"/>
            </a:pPr>
            <a:r>
              <a:rPr lang="en-GB" baseline="0" dirty="0" smtClean="0"/>
              <a:t>This graphic shows how the sells are decreasing. </a:t>
            </a:r>
            <a:r>
              <a:rPr lang="en-US" baseline="0" dirty="0" smtClean="0"/>
              <a:t>Also, how each era has had its own file format.</a:t>
            </a:r>
          </a:p>
          <a:p>
            <a:pPr marL="171450" indent="-171450">
              <a:buFontTx/>
              <a:buChar char="-"/>
            </a:pPr>
            <a:r>
              <a:rPr lang="en-GB" baseline="0" dirty="0" smtClean="0"/>
              <a:t>Now is an exciting moment to innovate and create a new file format.</a:t>
            </a:r>
          </a:p>
          <a:p>
            <a:pPr marL="171450" indent="-171450">
              <a:buFontTx/>
              <a:buChar char="-"/>
            </a:pPr>
            <a:r>
              <a:rPr lang="en-GB" baseline="0" dirty="0" smtClean="0"/>
              <a:t>All those examples do not allow interactivity between the user and the music.</a:t>
            </a:r>
          </a:p>
        </p:txBody>
      </p:sp>
      <p:sp>
        <p:nvSpPr>
          <p:cNvPr id="4" name="Slide Number Placeholder 3"/>
          <p:cNvSpPr>
            <a:spLocks noGrp="1"/>
          </p:cNvSpPr>
          <p:nvPr>
            <p:ph type="sldNum" sz="quarter" idx="10"/>
          </p:nvPr>
        </p:nvSpPr>
        <p:spPr/>
        <p:txBody>
          <a:bodyPr/>
          <a:lstStyle/>
          <a:p>
            <a:fld id="{57691E25-EDAD-314E-A899-7EB39D6D61AC}" type="slidenum">
              <a:rPr lang="en-GB" smtClean="0"/>
              <a:t>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t>
            </a:r>
            <a:r>
              <a:rPr lang="en-GB" dirty="0" smtClean="0"/>
              <a:t>o t</a:t>
            </a:r>
            <a:r>
              <a:rPr lang="en-US" dirty="0" smtClean="0"/>
              <a:t>he</a:t>
            </a:r>
            <a:r>
              <a:rPr lang="en-GB" dirty="0" smtClean="0"/>
              <a:t> decoder</a:t>
            </a:r>
            <a:r>
              <a:rPr lang="en-GB" baseline="0" dirty="0" smtClean="0"/>
              <a:t> can reconstruct the audio files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Step 1 : the user have to specify the number of instruments that he wants to enter. </a:t>
            </a:r>
          </a:p>
          <a:p>
            <a:r>
              <a:rPr lang="en-GB" dirty="0" smtClean="0"/>
              <a:t>3.</a:t>
            </a:r>
            <a:r>
              <a:rPr lang="en-GB" baseline="0" dirty="0" smtClean="0"/>
              <a:t> In case the user enters a higher number, the encoder ask again for the information.</a:t>
            </a:r>
            <a:endParaRPr lang="en-GB" dirty="0"/>
          </a:p>
        </p:txBody>
      </p:sp>
      <p:sp>
        <p:nvSpPr>
          <p:cNvPr id="4" name="Slide Number Placeholder 3"/>
          <p:cNvSpPr>
            <a:spLocks noGrp="1"/>
          </p:cNvSpPr>
          <p:nvPr>
            <p:ph type="sldNum" sz="quarter" idx="10"/>
          </p:nvPr>
        </p:nvSpPr>
        <p:spPr/>
        <p:txBody>
          <a:bodyPr/>
          <a:lstStyle/>
          <a:p>
            <a:fld id="{57691E25-EDAD-314E-A899-7EB39D6D61AC}" type="slidenum">
              <a:rPr lang="en-GB" smtClean="0"/>
              <a:t>25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Step </a:t>
            </a:r>
            <a:r>
              <a:rPr lang="en-GB" dirty="0" smtClean="0"/>
              <a:t>2 . Once the number is specified, he</a:t>
            </a:r>
            <a:r>
              <a:rPr lang="en-GB" baseline="0" dirty="0" smtClean="0"/>
              <a:t> has to enter the names of each instrument.</a:t>
            </a:r>
          </a:p>
          <a:p>
            <a:endParaRPr lang="en-GB" baseline="0" dirty="0" smtClean="0"/>
          </a:p>
          <a:p>
            <a:r>
              <a:rPr lang="en-GB" baseline="0" dirty="0" smtClean="0"/>
              <a:t>1. The files must be in the same folder as indicated in the code. In case the user wants to add a file that is not there, the encoder won’t find it.</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Step 3 - When the user has finished to enter all names, the encoder creates the preset defined previously in the code. To provide clarity on what is being writing in the file, the encoder prints on screen the characteristics of the preset.</a:t>
            </a:r>
            <a:r>
              <a:rPr lang="es-ES_tradnl" dirty="0" smtClean="0">
                <a:effectLst/>
              </a:rPr>
              <a:t> </a:t>
            </a:r>
            <a:endParaRPr lang="en-GB" dirty="0" smtClean="0">
              <a:effectLst/>
            </a:endParaRPr>
          </a:p>
          <a:p>
            <a:r>
              <a:rPr lang="en-GB" dirty="0" smtClean="0">
                <a:effectLst/>
              </a:rPr>
              <a:t>Step 4 - </a:t>
            </a:r>
            <a:r>
              <a:rPr lang="en-GB" sz="1200" kern="1200" dirty="0" smtClean="0">
                <a:solidFill>
                  <a:schemeClr val="tx1"/>
                </a:solidFill>
                <a:effectLst/>
                <a:latin typeface="+mn-lt"/>
                <a:ea typeface="+mn-ea"/>
                <a:cs typeface="+mn-cs"/>
              </a:rPr>
              <a:t>Finally, last step is to write into the file the rules. They are also written directly in the code rather than using the command line. But the encoder shows the different rules implemented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objective of this thesis is to create an encoder able to generate IM AF files. To demonstrate its operation, three different files were implemented. </a:t>
            </a:r>
          </a:p>
          <a:p>
            <a:r>
              <a:rPr lang="en-GB" sz="1200" kern="1200" dirty="0" smtClean="0">
                <a:solidFill>
                  <a:schemeClr val="tx1"/>
                </a:solidFill>
                <a:effectLst/>
                <a:latin typeface="+mn-lt"/>
                <a:ea typeface="+mn-ea"/>
                <a:cs typeface="+mn-cs"/>
              </a:rPr>
              <a:t>Each conformance</a:t>
            </a:r>
            <a:r>
              <a:rPr lang="en-GB" sz="1200" kern="1200" baseline="0" dirty="0" smtClean="0">
                <a:solidFill>
                  <a:schemeClr val="tx1"/>
                </a:solidFill>
                <a:effectLst/>
                <a:latin typeface="+mn-lt"/>
                <a:ea typeface="+mn-ea"/>
                <a:cs typeface="+mn-cs"/>
              </a:rPr>
              <a:t> file </a:t>
            </a:r>
            <a:r>
              <a:rPr lang="en-GB" sz="1200" kern="1200" dirty="0" smtClean="0">
                <a:solidFill>
                  <a:schemeClr val="tx1"/>
                </a:solidFill>
                <a:effectLst/>
                <a:latin typeface="+mn-lt"/>
                <a:ea typeface="+mn-ea"/>
                <a:cs typeface="+mn-cs"/>
              </a:rPr>
              <a:t>presents different configurations of the encoder parameters</a:t>
            </a:r>
            <a:r>
              <a:rPr lang="es-ES_tradnl" dirty="0" smtClean="0">
                <a:effectLst/>
              </a:rPr>
              <a:t> </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29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30</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2</a:t>
            </a:r>
            <a:r>
              <a:rPr lang="en-US" baseline="0" dirty="0" smtClean="0"/>
              <a:t> </a:t>
            </a:r>
            <a:r>
              <a:rPr lang="en-US" dirty="0" smtClean="0"/>
              <a:t>.Using smartphones or tablets they connect</a:t>
            </a:r>
            <a:r>
              <a:rPr lang="en-US" baseline="0" dirty="0" smtClean="0"/>
              <a:t> to</a:t>
            </a:r>
            <a:r>
              <a:rPr lang="en-US" dirty="0" smtClean="0"/>
              <a:t> </a:t>
            </a:r>
            <a:r>
              <a:rPr lang="x-none" dirty="0" smtClean="0"/>
              <a:t>social </a:t>
            </a:r>
            <a:r>
              <a:rPr lang="en-GB" dirty="0" smtClean="0"/>
              <a:t>networks like Facebook or Myspace.</a:t>
            </a:r>
          </a:p>
          <a:p>
            <a:pPr marL="0" indent="0">
              <a:buFont typeface="+mj-lt"/>
              <a:buNone/>
            </a:pPr>
            <a:r>
              <a:rPr lang="en-GB" baseline="0" dirty="0" smtClean="0"/>
              <a:t> This makes the perfect opportunity to change the way we listen the music, </a:t>
            </a:r>
          </a:p>
          <a:p>
            <a:pPr marL="0" indent="0">
              <a:buFontTx/>
              <a:buNone/>
            </a:pPr>
            <a:r>
              <a:rPr lang="en-GB" baseline="0" dirty="0" smtClean="0"/>
              <a:t>  Making the user participant of the experience</a:t>
            </a:r>
            <a:endParaRPr lang="en-GB" dirty="0" smtClean="0"/>
          </a:p>
          <a:p>
            <a:pPr marL="0" indent="0">
              <a:buFont typeface="+mj-lt"/>
              <a:buNone/>
            </a:pPr>
            <a:r>
              <a:rPr lang="en-GB" dirty="0" smtClean="0"/>
              <a:t>3.  Because the technology</a:t>
            </a:r>
            <a:r>
              <a:rPr lang="en-GB" baseline="0" dirty="0" smtClean="0"/>
              <a:t> was not ready.</a:t>
            </a:r>
          </a:p>
        </p:txBody>
      </p:sp>
      <p:sp>
        <p:nvSpPr>
          <p:cNvPr id="4" name="Slide Number Placeholder 3"/>
          <p:cNvSpPr>
            <a:spLocks noGrp="1"/>
          </p:cNvSpPr>
          <p:nvPr>
            <p:ph type="sldNum" sz="quarter" idx="10"/>
          </p:nvPr>
        </p:nvSpPr>
        <p:spPr/>
        <p:txBody>
          <a:bodyPr/>
          <a:lstStyle/>
          <a:p>
            <a:fld id="{57691E25-EDAD-314E-A899-7EB39D6D61AC}" type="slidenum">
              <a:rPr lang="en-GB" smtClean="0"/>
              <a:t>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31</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Advantages of the encoder</a:t>
            </a:r>
          </a:p>
          <a:p>
            <a:r>
              <a:rPr lang="en-US" dirty="0" smtClean="0"/>
              <a:t>1.F</a:t>
            </a:r>
            <a:r>
              <a:rPr lang="en-GB" dirty="0" smtClean="0"/>
              <a:t>rom beginners until</a:t>
            </a:r>
            <a:r>
              <a:rPr lang="en-GB" baseline="0" dirty="0" smtClean="0"/>
              <a:t> professionals.</a:t>
            </a:r>
          </a:p>
          <a:p>
            <a:r>
              <a:rPr lang="en-GB" dirty="0" smtClean="0"/>
              <a:t>2. Beginners:</a:t>
            </a:r>
            <a:r>
              <a:rPr lang="en-GB" baseline="0" dirty="0" smtClean="0"/>
              <a:t> </a:t>
            </a:r>
            <a:r>
              <a:rPr lang="en-GB" baseline="0" dirty="0" err="1" smtClean="0"/>
              <a:t>bec</a:t>
            </a:r>
            <a:r>
              <a:rPr lang="en-US" baseline="0" dirty="0" smtClean="0"/>
              <a:t>au</a:t>
            </a:r>
            <a:r>
              <a:rPr lang="en-GB" baseline="0" dirty="0" smtClean="0"/>
              <a:t>se they do not need to modify the code to create a new IM AF file</a:t>
            </a:r>
          </a:p>
          <a:p>
            <a:r>
              <a:rPr lang="en-GB" baseline="0" dirty="0" smtClean="0"/>
              <a:t>4. C: and very easy to understand. It does not use any external libraries.</a:t>
            </a:r>
          </a:p>
          <a:p>
            <a:r>
              <a:rPr lang="en-GB" baseline="0" dirty="0" smtClean="0"/>
              <a:t>5. </a:t>
            </a:r>
            <a:r>
              <a:rPr lang="en-US" baseline="0" dirty="0" smtClean="0"/>
              <a:t>R</a:t>
            </a:r>
            <a:r>
              <a:rPr lang="en-GB" baseline="0" dirty="0" err="1" smtClean="0"/>
              <a:t>obust</a:t>
            </a:r>
            <a:r>
              <a:rPr lang="en-GB" baseline="0" dirty="0" smtClean="0"/>
              <a:t> thus making it easy to make the encoder a professional tool. In case the user wants to introduce new improvements the encoder is.. . </a:t>
            </a:r>
          </a:p>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32</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33</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3.rules: </a:t>
            </a:r>
            <a:r>
              <a:rPr lang="en-US" dirty="0" smtClean="0"/>
              <a:t>R</a:t>
            </a:r>
            <a:r>
              <a:rPr lang="en-GB" dirty="0" err="1" smtClean="0"/>
              <a:t>ather</a:t>
            </a:r>
            <a:r>
              <a:rPr lang="en-GB" dirty="0" smtClean="0"/>
              <a:t> than</a:t>
            </a:r>
            <a:r>
              <a:rPr lang="en-GB" baseline="0" dirty="0" smtClean="0"/>
              <a:t> using the command line</a:t>
            </a:r>
          </a:p>
          <a:p>
            <a:r>
              <a:rPr lang="en-GB" dirty="0" smtClean="0"/>
              <a:t>5.</a:t>
            </a:r>
            <a:r>
              <a:rPr lang="en-GB" baseline="0" dirty="0" smtClean="0"/>
              <a:t> </a:t>
            </a:r>
            <a:r>
              <a:rPr lang="en-US" baseline="0" dirty="0" smtClean="0"/>
              <a:t>T</a:t>
            </a:r>
            <a:r>
              <a:rPr lang="en-GB" baseline="0" dirty="0" smtClean="0"/>
              <a:t>he user must convert all his songs to MP3 . </a:t>
            </a:r>
            <a:r>
              <a:rPr lang="en-US" baseline="0" dirty="0" smtClean="0"/>
              <a:t>T</a:t>
            </a:r>
            <a:r>
              <a:rPr lang="en-GB" baseline="0" dirty="0" smtClean="0"/>
              <a:t>here are a lot of free software that does the conversion </a:t>
            </a:r>
          </a:p>
          <a:p>
            <a:r>
              <a:rPr lang="en-GB" baseline="0" dirty="0" smtClean="0"/>
              <a:t>6. Those aspects would have been incorporated with more time</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34</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MP3: for doing that we</a:t>
            </a:r>
            <a:r>
              <a:rPr lang="en-GB" baseline="0" dirty="0" smtClean="0"/>
              <a:t> have studied the standard to understand how an MP3 works. The creation of an encoder needs an exhaustive control over the data</a:t>
            </a:r>
          </a:p>
          <a:p>
            <a:r>
              <a:rPr lang="x-none" baseline="0" dirty="0" smtClean="0"/>
              <a:t>thats why the encoder</a:t>
            </a:r>
            <a:r>
              <a:rPr lang="en-US" baseline="0" dirty="0" smtClean="0"/>
              <a:t>….</a:t>
            </a:r>
          </a:p>
          <a:p>
            <a:r>
              <a:rPr lang="en-GB" dirty="0" smtClean="0"/>
              <a:t>C is a complete but basic language that does not incorporate</a:t>
            </a:r>
            <a:r>
              <a:rPr lang="en-GB" baseline="0" dirty="0" smtClean="0"/>
              <a:t> external libraries. </a:t>
            </a:r>
          </a:p>
          <a:p>
            <a:r>
              <a:rPr lang="en-GB" baseline="0" dirty="0" smtClean="0"/>
              <a:t>Ex: they prove the compatibility and the correct operation of the encoder</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 Despite</a:t>
            </a:r>
            <a:r>
              <a:rPr lang="en-GB" baseline="0" dirty="0" smtClean="0"/>
              <a:t> the encoder created in this thesis does its task properly, time limitations have prevented the implementation of some interesting additional tools.</a:t>
            </a:r>
          </a:p>
          <a:p>
            <a:r>
              <a:rPr lang="en-GB" baseline="0" dirty="0" smtClean="0"/>
              <a:t>3. instruments: without the need to have physically the file</a:t>
            </a:r>
          </a:p>
          <a:p>
            <a:r>
              <a:rPr lang="en-GB" baseline="0" dirty="0" smtClean="0"/>
              <a:t>4. EQ: </a:t>
            </a:r>
            <a:r>
              <a:rPr lang="en-US" baseline="0" dirty="0" smtClean="0"/>
              <a:t>to have the chance of manipulating the frequencies</a:t>
            </a:r>
          </a:p>
          <a:p>
            <a:r>
              <a:rPr lang="en-GB" baseline="0" dirty="0" smtClean="0"/>
              <a:t> 5. 3D : the user would move the instrument in the 3D space,</a:t>
            </a:r>
          </a:p>
          <a:p>
            <a:r>
              <a:rPr lang="en-GB" baseline="0" dirty="0" smtClean="0"/>
              <a:t>6. To make the encoder suitable for mobile applications</a:t>
            </a:r>
            <a:endParaRPr lang="en-GB" dirty="0" smtClean="0"/>
          </a:p>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aseline="0" dirty="0" smtClean="0"/>
              <a:t>Finally, I would like to remark that a paper describing the development of an IM AF encoder has been included in this thesis.</a:t>
            </a:r>
          </a:p>
          <a:p>
            <a:pPr marL="0" indent="0">
              <a:buFontTx/>
              <a:buNone/>
            </a:pPr>
            <a:r>
              <a:rPr lang="en-GB" baseline="0" dirty="0" smtClean="0"/>
              <a:t>To add more credit to </a:t>
            </a:r>
            <a:r>
              <a:rPr lang="en-GB" baseline="0" smtClean="0"/>
              <a:t>my thesis.</a:t>
            </a: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39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40</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smtClean="0"/>
              <a:t>2. The moving</a:t>
            </a:r>
            <a:r>
              <a:rPr lang="en-GB" baseline="0" dirty="0" smtClean="0"/>
              <a:t> picture experts group defines a new file format that Is part of the multimedia application format</a:t>
            </a:r>
          </a:p>
          <a:p>
            <a:pPr marL="0" indent="0">
              <a:buFontTx/>
              <a:buNone/>
            </a:pPr>
            <a:r>
              <a:rPr lang="en-GB" baseline="0" dirty="0" smtClean="0"/>
              <a:t>3. IM AF is a versatile file format that allows </a:t>
            </a:r>
            <a:r>
              <a:rPr lang="en-US" baseline="0" dirty="0" smtClean="0"/>
              <a:t>…</a:t>
            </a:r>
          </a:p>
          <a:p>
            <a:pPr marL="0" indent="0">
              <a:buFontTx/>
              <a:buNone/>
            </a:pPr>
            <a:r>
              <a:rPr lang="en-US" baseline="0" dirty="0" smtClean="0"/>
              <a:t>4. Mixing preset: to change the mixing style according to some presets predefined by the producer.</a:t>
            </a:r>
          </a:p>
          <a:p>
            <a:pPr marL="0" indent="0">
              <a:buFontTx/>
              <a:buNone/>
            </a:pPr>
            <a:r>
              <a:rPr lang="en-US" baseline="0" dirty="0" smtClean="0"/>
              <a:t>5. W</a:t>
            </a:r>
            <a:r>
              <a:rPr lang="en-GB" baseline="0" dirty="0" err="1" smtClean="0"/>
              <a:t>eb</a:t>
            </a:r>
            <a:r>
              <a:rPr lang="en-GB" baseline="0" dirty="0" smtClean="0"/>
              <a:t> pages like </a:t>
            </a:r>
            <a:r>
              <a:rPr lang="en-GB" baseline="0" dirty="0" err="1" smtClean="0"/>
              <a:t>myspace</a:t>
            </a:r>
            <a:r>
              <a:rPr lang="en-GB" baseline="0" dirty="0" smtClean="0"/>
              <a:t> or </a:t>
            </a:r>
            <a:r>
              <a:rPr lang="en-GB" baseline="0" dirty="0" err="1" smtClean="0"/>
              <a:t>last.fm</a:t>
            </a:r>
            <a:r>
              <a:rPr lang="en-GB" baseline="0" dirty="0" smtClean="0"/>
              <a:t>  could use this new file instead the regular mp3 improving the user’s experience</a:t>
            </a:r>
          </a:p>
        </p:txBody>
      </p:sp>
      <p:sp>
        <p:nvSpPr>
          <p:cNvPr id="4" name="Slide Number Placeholder 3"/>
          <p:cNvSpPr>
            <a:spLocks noGrp="1"/>
          </p:cNvSpPr>
          <p:nvPr>
            <p:ph type="sldNum" sz="quarter" idx="10"/>
          </p:nvPr>
        </p:nvSpPr>
        <p:spPr/>
        <p:txBody>
          <a:bodyPr/>
          <a:lstStyle/>
          <a:p>
            <a:fld id="{57691E25-EDAD-314E-A899-7EB39D6D61AC}" type="slidenum">
              <a:rPr lang="en-GB" smtClean="0"/>
              <a:t>5</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6</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aseline="0" dirty="0" smtClean="0"/>
              <a:t> </a:t>
            </a:r>
            <a:endParaRPr lang="en-GB" dirty="0"/>
          </a:p>
        </p:txBody>
      </p:sp>
      <p:sp>
        <p:nvSpPr>
          <p:cNvPr id="4" name="Slide Number Placeholder 3"/>
          <p:cNvSpPr>
            <a:spLocks noGrp="1"/>
          </p:cNvSpPr>
          <p:nvPr>
            <p:ph type="sldNum" sz="quarter" idx="10"/>
          </p:nvPr>
        </p:nvSpPr>
        <p:spPr/>
        <p:txBody>
          <a:bodyPr/>
          <a:lstStyle/>
          <a:p>
            <a:fld id="{57691E25-EDAD-314E-A899-7EB39D6D61AC}" type="slidenum">
              <a:rPr lang="en-GB" smtClean="0"/>
              <a:t>7</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8</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9</a:t>
            </a:fld>
            <a:endParaRPr lang="en-GB"/>
          </a:p>
        </p:txBody>
      </p:sp>
    </p:spTree>
    <p:extLst>
      <p:ext uri="{BB962C8B-B14F-4D97-AF65-F5344CB8AC3E}">
        <p14:creationId xmlns:p14="http://schemas.microsoft.com/office/powerpoint/2010/main" val="574401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smtClean="0"/>
          </a:p>
        </p:txBody>
      </p:sp>
      <p:sp>
        <p:nvSpPr>
          <p:cNvPr id="4" name="Slide Number Placeholder 3"/>
          <p:cNvSpPr>
            <a:spLocks noGrp="1"/>
          </p:cNvSpPr>
          <p:nvPr>
            <p:ph type="sldNum" sz="quarter" idx="10"/>
          </p:nvPr>
        </p:nvSpPr>
        <p:spPr/>
        <p:txBody>
          <a:bodyPr/>
          <a:lstStyle/>
          <a:p>
            <a:fld id="{57691E25-EDAD-314E-A899-7EB39D6D61AC}" type="slidenum">
              <a:rPr lang="en-GB" smtClean="0"/>
              <a:t>10</a:t>
            </a:fld>
            <a:endParaRPr lang="en-GB"/>
          </a:p>
        </p:txBody>
      </p:sp>
    </p:spTree>
    <p:extLst>
      <p:ext uri="{BB962C8B-B14F-4D97-AF65-F5344CB8AC3E}">
        <p14:creationId xmlns:p14="http://schemas.microsoft.com/office/powerpoint/2010/main" val="574401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0FAA508-F0CD-46EA-95FB-26B559A0B5D9}" type="datetimeFigureOut">
              <a:rPr lang="en-US" smtClean="0"/>
              <a:t>27/08/12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27/08/12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27/08/12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27/08/12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27/08/12</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file:///\\localhost\Users\eugin\Desktop\IM_AF%20Report\Macintosh%20HD:Users:eugin:Desktop:IM_AF%20Report:Content_v5.docx!OLE_LINK1" TargetMode="External"/><Relationship Id="rId5" Type="http://schemas.openxmlformats.org/officeDocument/2006/relationships/image" Target="../media/image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Development of an IM AF encoder</a:t>
            </a:r>
            <a:endParaRPr lang="en-GB" dirty="0"/>
          </a:p>
        </p:txBody>
      </p:sp>
      <p:sp>
        <p:nvSpPr>
          <p:cNvPr id="3" name="Subtitle 2"/>
          <p:cNvSpPr>
            <a:spLocks noGrp="1"/>
          </p:cNvSpPr>
          <p:nvPr>
            <p:ph type="subTitle" idx="1"/>
          </p:nvPr>
        </p:nvSpPr>
        <p:spPr/>
        <p:txBody>
          <a:bodyPr/>
          <a:lstStyle/>
          <a:p>
            <a:endParaRPr lang="en-GB" dirty="0" smtClean="0"/>
          </a:p>
          <a:p>
            <a:r>
              <a:rPr lang="en-GB" dirty="0" smtClean="0"/>
              <a:t>Author: Eugenio Oñate Hospital</a:t>
            </a:r>
          </a:p>
          <a:p>
            <a:r>
              <a:rPr lang="en-GB" dirty="0" smtClean="0"/>
              <a:t>Course: MSc FT Digital Music Processing</a:t>
            </a:r>
          </a:p>
          <a:p>
            <a:r>
              <a:rPr lang="en-GB" dirty="0" smtClean="0"/>
              <a:t>School of Engineering and Compute Science</a:t>
            </a:r>
          </a:p>
          <a:p>
            <a:r>
              <a:rPr lang="en-GB" dirty="0" smtClean="0"/>
              <a:t>Queen Mary University of London</a:t>
            </a:r>
            <a:endParaRPr lang="en-GB" dirty="0"/>
          </a:p>
        </p:txBody>
      </p:sp>
    </p:spTree>
    <p:extLst>
      <p:ext uri="{BB962C8B-B14F-4D97-AF65-F5344CB8AC3E}">
        <p14:creationId xmlns:p14="http://schemas.microsoft.com/office/powerpoint/2010/main" val="25438262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b="1"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8070279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r>
              <a:rPr lang="en-GB" dirty="0"/>
              <a:t>MPEG-1 Layer III, MPEG-4 and previous interactive </a:t>
            </a:r>
            <a:r>
              <a:rPr lang="en-GB" dirty="0" smtClean="0"/>
              <a:t>systems</a:t>
            </a:r>
            <a:endParaRPr lang="en-GB" dirty="0"/>
          </a:p>
          <a:p>
            <a:pPr lvl="1"/>
            <a:r>
              <a:rPr lang="en-GB" dirty="0"/>
              <a:t>MP3 </a:t>
            </a:r>
            <a:r>
              <a:rPr lang="en-US" dirty="0"/>
              <a:t>–</a:t>
            </a:r>
            <a:r>
              <a:rPr lang="en-GB" dirty="0"/>
              <a:t> Released in </a:t>
            </a:r>
            <a:r>
              <a:rPr lang="en-GB" dirty="0" smtClean="0"/>
              <a:t>1991</a:t>
            </a:r>
            <a:endParaRPr lang="en-GB" dirty="0"/>
          </a:p>
          <a:p>
            <a:pPr lvl="2"/>
            <a:r>
              <a:rPr lang="en-GB" dirty="0" smtClean="0"/>
              <a:t>Uses </a:t>
            </a:r>
            <a:r>
              <a:rPr lang="en-GB" dirty="0"/>
              <a:t>different techniques for audio compression -&gt; Achieves high reduction of size with good </a:t>
            </a:r>
            <a:r>
              <a:rPr lang="en-GB" dirty="0" smtClean="0"/>
              <a:t>quality</a:t>
            </a:r>
          </a:p>
          <a:p>
            <a:pPr lvl="2"/>
            <a:endParaRPr lang="en-GB" sz="500" dirty="0"/>
          </a:p>
          <a:p>
            <a:pPr lvl="2"/>
            <a:r>
              <a:rPr lang="en-GB" dirty="0"/>
              <a:t>Most used tool for internet and audio </a:t>
            </a:r>
            <a:r>
              <a:rPr lang="en-GB" dirty="0" smtClean="0"/>
              <a:t>delivery</a:t>
            </a:r>
          </a:p>
          <a:p>
            <a:pPr lvl="2"/>
            <a:endParaRPr lang="en-GB" sz="500" dirty="0"/>
          </a:p>
          <a:p>
            <a:pPr lvl="2"/>
            <a:r>
              <a:rPr lang="en-GB" dirty="0"/>
              <a:t>Standard file format for the general </a:t>
            </a:r>
            <a:r>
              <a:rPr lang="en-GB" dirty="0" smtClean="0"/>
              <a:t>public</a:t>
            </a:r>
          </a:p>
          <a:p>
            <a:pPr lvl="2"/>
            <a:endParaRPr lang="en-GB" sz="500" dirty="0"/>
          </a:p>
          <a:p>
            <a:pPr lvl="2"/>
            <a:r>
              <a:rPr lang="en-GB" dirty="0"/>
              <a:t>Works in mono, stereo or joint-</a:t>
            </a:r>
            <a:r>
              <a:rPr lang="en-GB" dirty="0" smtClean="0"/>
              <a:t>stereo</a:t>
            </a:r>
          </a:p>
          <a:p>
            <a:pPr lvl="2"/>
            <a:endParaRPr lang="en-GB" sz="500" dirty="0"/>
          </a:p>
          <a:p>
            <a:pPr lvl="2"/>
            <a:r>
              <a:rPr lang="en-GB" dirty="0"/>
              <a:t>Standard sampling frequency is 44.1 </a:t>
            </a:r>
            <a:r>
              <a:rPr lang="en-GB" dirty="0" smtClean="0"/>
              <a:t>kHz</a:t>
            </a:r>
          </a:p>
          <a:p>
            <a:pPr lvl="2"/>
            <a:endParaRPr lang="en-GB" sz="500" dirty="0"/>
          </a:p>
          <a:p>
            <a:pPr lvl="2"/>
            <a:r>
              <a:rPr lang="en-GB" dirty="0"/>
              <a:t>Bit rate responsible of the quality, from 8 Kbit/s to 320 Kbit/</a:t>
            </a:r>
            <a:r>
              <a:rPr lang="en-GB" dirty="0" smtClean="0"/>
              <a:t>s</a:t>
            </a:r>
          </a:p>
          <a:p>
            <a:pPr lvl="2"/>
            <a:endParaRPr lang="en-GB" sz="500" dirty="0"/>
          </a:p>
          <a:p>
            <a:pPr lvl="2"/>
            <a:r>
              <a:rPr lang="en-GB" dirty="0"/>
              <a:t>Bit rate can be constant or variable</a:t>
            </a:r>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8070279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lstStyle/>
          <a:p>
            <a:pPr lvl="1"/>
            <a:r>
              <a:rPr lang="en-GB" dirty="0"/>
              <a:t>MP3 file structure</a:t>
            </a:r>
          </a:p>
          <a:p>
            <a:pPr lvl="1"/>
            <a:endParaRPr lang="en-GB" dirty="0" smtClean="0"/>
          </a:p>
          <a:p>
            <a:pPr lvl="1"/>
            <a:endParaRPr lang="en-GB" dirty="0" smtClean="0"/>
          </a:p>
          <a:p>
            <a:pPr lvl="2"/>
            <a:r>
              <a:rPr lang="en-GB" dirty="0" smtClean="0"/>
              <a:t>MP3 </a:t>
            </a:r>
            <a:r>
              <a:rPr lang="en-GB" dirty="0"/>
              <a:t>is split in small blocks of data or </a:t>
            </a:r>
            <a:r>
              <a:rPr lang="en-GB" dirty="0" smtClean="0"/>
              <a:t>frames</a:t>
            </a:r>
          </a:p>
          <a:p>
            <a:pPr lvl="2"/>
            <a:endParaRPr lang="en-GB" sz="500" dirty="0"/>
          </a:p>
          <a:p>
            <a:pPr lvl="2"/>
            <a:r>
              <a:rPr lang="en-GB" dirty="0"/>
              <a:t>Each frame has 1152 samples / 44.1 kHz = </a:t>
            </a:r>
            <a:r>
              <a:rPr lang="en-GB" dirty="0" smtClean="0"/>
              <a:t>0.026sec</a:t>
            </a:r>
          </a:p>
          <a:p>
            <a:pPr lvl="2"/>
            <a:endParaRPr lang="en-GB" sz="500" dirty="0"/>
          </a:p>
          <a:p>
            <a:pPr lvl="2"/>
            <a:r>
              <a:rPr lang="en-GB" dirty="0"/>
              <a:t>If bit rate 128 Kbit/s -&gt; 417 Bytes size each </a:t>
            </a:r>
            <a:r>
              <a:rPr lang="en-GB" dirty="0" smtClean="0"/>
              <a:t>frame</a:t>
            </a:r>
          </a:p>
          <a:p>
            <a:pPr lvl="2"/>
            <a:endParaRPr lang="en-GB" sz="500" dirty="0"/>
          </a:p>
          <a:p>
            <a:pPr lvl="2"/>
            <a:r>
              <a:rPr lang="en-GB" dirty="0"/>
              <a:t>ID3 TAG: metadata containers of  song </a:t>
            </a:r>
            <a:r>
              <a:rPr lang="en-GB" dirty="0" smtClean="0"/>
              <a:t>information</a:t>
            </a:r>
          </a:p>
          <a:p>
            <a:pPr lvl="2"/>
            <a:endParaRPr lang="en-GB" sz="500" dirty="0"/>
          </a:p>
          <a:p>
            <a:pPr lvl="2"/>
            <a:r>
              <a:rPr lang="en-GB" dirty="0"/>
              <a:t>Each frame has 32 Bytes of header followed by </a:t>
            </a:r>
            <a:r>
              <a:rPr lang="en-GB" dirty="0" smtClean="0"/>
              <a:t>samples</a:t>
            </a:r>
          </a:p>
          <a:p>
            <a:pPr lvl="2"/>
            <a:endParaRPr lang="en-GB" sz="500" dirty="0"/>
          </a:p>
          <a:p>
            <a:pPr lvl="2"/>
            <a:r>
              <a:rPr lang="en-GB" dirty="0"/>
              <a:t>Header contains technical information: Layer, bit rate, copyright, protection bit and more</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553000782"/>
              </p:ext>
            </p:extLst>
          </p:nvPr>
        </p:nvGraphicFramePr>
        <p:xfrm>
          <a:off x="773673" y="2008517"/>
          <a:ext cx="7394394" cy="370840"/>
        </p:xfrm>
        <a:graphic>
          <a:graphicData uri="http://schemas.openxmlformats.org/drawingml/2006/table">
            <a:tbl>
              <a:tblPr firstRow="1" bandRow="1">
                <a:tableStyleId>{5C22544A-7EE6-4342-B048-85BDC9FD1C3A}</a:tableStyleId>
              </a:tblPr>
              <a:tblGrid>
                <a:gridCol w="1232399"/>
                <a:gridCol w="1232399"/>
                <a:gridCol w="1232399"/>
                <a:gridCol w="1232399"/>
                <a:gridCol w="1232399"/>
                <a:gridCol w="1232399"/>
              </a:tblGrid>
              <a:tr h="370840">
                <a:tc>
                  <a:txBody>
                    <a:bodyPr/>
                    <a:lstStyle/>
                    <a:p>
                      <a:r>
                        <a:rPr lang="en-GB" dirty="0" smtClean="0"/>
                        <a:t>[ID3 TAG]</a:t>
                      </a:r>
                      <a:endParaRPr lang="en-GB" dirty="0"/>
                    </a:p>
                  </a:txBody>
                  <a:tcPr/>
                </a:tc>
                <a:tc>
                  <a:txBody>
                    <a:bodyPr/>
                    <a:lstStyle/>
                    <a:p>
                      <a:pPr algn="ctr"/>
                      <a:r>
                        <a:rPr lang="en-GB" dirty="0" smtClean="0"/>
                        <a:t>Frame1</a:t>
                      </a:r>
                      <a:endParaRPr lang="en-GB" dirty="0"/>
                    </a:p>
                  </a:txBody>
                  <a:tcPr/>
                </a:tc>
                <a:tc>
                  <a:txBody>
                    <a:bodyPr/>
                    <a:lstStyle/>
                    <a:p>
                      <a:pPr algn="ctr"/>
                      <a:r>
                        <a:rPr lang="en-GB" dirty="0" smtClean="0"/>
                        <a:t>Frame2</a:t>
                      </a:r>
                      <a:endParaRPr lang="en-GB" dirty="0"/>
                    </a:p>
                  </a:txBody>
                  <a:tcPr/>
                </a:tc>
                <a:tc>
                  <a:txBody>
                    <a:bodyPr/>
                    <a:lstStyle/>
                    <a:p>
                      <a:pPr algn="ctr"/>
                      <a:r>
                        <a:rPr lang="en-GB" dirty="0" smtClean="0"/>
                        <a:t>...</a:t>
                      </a:r>
                      <a:endParaRPr lang="en-GB" dirty="0"/>
                    </a:p>
                  </a:txBody>
                  <a:tcPr/>
                </a:tc>
                <a:tc>
                  <a:txBody>
                    <a:bodyPr/>
                    <a:lstStyle/>
                    <a:p>
                      <a:pPr algn="ctr"/>
                      <a:r>
                        <a:rPr lang="en-GB" dirty="0" err="1" smtClean="0"/>
                        <a:t>FrameN</a:t>
                      </a:r>
                      <a:endParaRPr lang="en-GB" dirty="0"/>
                    </a:p>
                  </a:txBody>
                  <a:tcPr/>
                </a:tc>
                <a:tc>
                  <a:txBody>
                    <a:bodyPr/>
                    <a:lstStyle/>
                    <a:p>
                      <a:r>
                        <a:rPr lang="en-GB" dirty="0" smtClean="0"/>
                        <a:t>[ID3 TAG]</a:t>
                      </a:r>
                      <a:endParaRPr lang="en-GB" dirty="0"/>
                    </a:p>
                  </a:txBody>
                  <a:tcPr/>
                </a:tc>
              </a:tr>
            </a:tbl>
          </a:graphicData>
        </a:graphic>
      </p:graphicFrame>
    </p:spTree>
    <p:extLst>
      <p:ext uri="{BB962C8B-B14F-4D97-AF65-F5344CB8AC3E}">
        <p14:creationId xmlns:p14="http://schemas.microsoft.com/office/powerpoint/2010/main" val="28631296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r>
              <a:rPr lang="en-GB" dirty="0"/>
              <a:t>MPEG-4 is an evolution of MPEG-2</a:t>
            </a:r>
          </a:p>
          <a:p>
            <a:pPr lvl="1"/>
            <a:r>
              <a:rPr lang="en-GB" dirty="0"/>
              <a:t>Main different: Object-based model</a:t>
            </a:r>
          </a:p>
          <a:p>
            <a:pPr lvl="2"/>
            <a:r>
              <a:rPr lang="en-US" dirty="0"/>
              <a:t>I</a:t>
            </a:r>
            <a:r>
              <a:rPr lang="x-none" dirty="0"/>
              <a:t>t uses</a:t>
            </a:r>
            <a:r>
              <a:rPr lang="en-GB" dirty="0"/>
              <a:t> independent objects with connection </a:t>
            </a:r>
            <a:r>
              <a:rPr lang="en-US" dirty="0"/>
              <a:t>in time and space</a:t>
            </a:r>
          </a:p>
          <a:p>
            <a:pPr lvl="2"/>
            <a:r>
              <a:rPr lang="en-US" dirty="0"/>
              <a:t>Different </a:t>
            </a:r>
            <a:r>
              <a:rPr lang="en-US" dirty="0" smtClean="0"/>
              <a:t>types </a:t>
            </a:r>
            <a:r>
              <a:rPr lang="en-US" dirty="0"/>
              <a:t>of data are integrated in the </a:t>
            </a:r>
            <a:r>
              <a:rPr lang="en-US" dirty="0" smtClean="0"/>
              <a:t>scene</a:t>
            </a:r>
          </a:p>
          <a:p>
            <a:pPr lvl="2"/>
            <a:endParaRPr lang="en-US" dirty="0"/>
          </a:p>
          <a:p>
            <a:pPr lvl="1"/>
            <a:r>
              <a:rPr lang="en-US" dirty="0"/>
              <a:t>It does not focus on a single </a:t>
            </a:r>
            <a:r>
              <a:rPr lang="en-US" dirty="0" smtClean="0"/>
              <a:t>application</a:t>
            </a:r>
          </a:p>
          <a:p>
            <a:pPr lvl="1"/>
            <a:endParaRPr lang="en-US" dirty="0"/>
          </a:p>
          <a:p>
            <a:pPr lvl="1"/>
            <a:r>
              <a:rPr lang="en-US" dirty="0"/>
              <a:t>File format defined for MPEG-4 is </a:t>
            </a:r>
            <a:r>
              <a:rPr lang="en-US" dirty="0" smtClean="0"/>
              <a:t>MP4</a:t>
            </a:r>
          </a:p>
          <a:p>
            <a:pPr lvl="1"/>
            <a:endParaRPr lang="en-US" dirty="0"/>
          </a:p>
          <a:p>
            <a:pPr lvl="1"/>
            <a:r>
              <a:rPr lang="en-US" b="1" dirty="0"/>
              <a:t>MPEG-4 is an important part of the framework of the IM AF file</a:t>
            </a:r>
            <a:endParaRPr lang="en-US" b="1" dirty="0">
              <a:solidFill>
                <a:schemeClr val="tx1"/>
              </a:solidFill>
            </a:endParaRPr>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2263095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3. Background research</a:t>
            </a:r>
            <a:endParaRPr lang="en-GB" dirty="0"/>
          </a:p>
        </p:txBody>
      </p:sp>
      <p:sp>
        <p:nvSpPr>
          <p:cNvPr id="7" name="Content Placeholder 6"/>
          <p:cNvSpPr>
            <a:spLocks noGrp="1"/>
          </p:cNvSpPr>
          <p:nvPr>
            <p:ph idx="1"/>
          </p:nvPr>
        </p:nvSpPr>
        <p:spPr>
          <a:xfrm>
            <a:off x="773676" y="1455306"/>
            <a:ext cx="7799389" cy="4467675"/>
          </a:xfrm>
        </p:spPr>
        <p:txBody>
          <a:bodyPr>
            <a:normAutofit/>
          </a:bodyPr>
          <a:lstStyle/>
          <a:p>
            <a:pPr marL="0" indent="0">
              <a:buNone/>
            </a:pPr>
            <a:r>
              <a:rPr lang="en-GB" sz="2200" b="1" dirty="0" smtClean="0"/>
              <a:t>Previous interactive systems</a:t>
            </a:r>
            <a:endParaRPr lang="en-GB" sz="2200" b="1"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p:cNvPicPr/>
          <p:nvPr/>
        </p:nvPicPr>
        <p:blipFill>
          <a:blip r:embed="rId3" cstate="email">
            <a:extLst>
              <a:ext uri="{28A0092B-C50C-407E-A947-70E740481C1C}">
                <a14:useLocalDpi xmlns:a14="http://schemas.microsoft.com/office/drawing/2010/main" val="0"/>
              </a:ext>
            </a:extLst>
          </a:blip>
          <a:stretch>
            <a:fillRect/>
          </a:stretch>
        </p:blipFill>
        <p:spPr>
          <a:xfrm>
            <a:off x="193602" y="2550488"/>
            <a:ext cx="3583125" cy="2608202"/>
          </a:xfrm>
          <a:prstGeom prst="rect">
            <a:avLst/>
          </a:prstGeom>
        </p:spPr>
      </p:pic>
      <p:pic>
        <p:nvPicPr>
          <p:cNvPr id="5" name="Picture 4"/>
          <p:cNvPicPr/>
          <p:nvPr/>
        </p:nvPicPr>
        <p:blipFill>
          <a:blip r:embed="rId4" cstate="email">
            <a:extLst>
              <a:ext uri="{28A0092B-C50C-407E-A947-70E740481C1C}">
                <a14:useLocalDpi xmlns:a14="http://schemas.microsoft.com/office/drawing/2010/main" val="0"/>
              </a:ext>
            </a:extLst>
          </a:blip>
          <a:stretch>
            <a:fillRect/>
          </a:stretch>
        </p:blipFill>
        <p:spPr>
          <a:xfrm>
            <a:off x="4733881" y="1650226"/>
            <a:ext cx="3552826" cy="2379509"/>
          </a:xfrm>
          <a:prstGeom prst="rect">
            <a:avLst/>
          </a:prstGeom>
        </p:spPr>
      </p:pic>
      <p:pic>
        <p:nvPicPr>
          <p:cNvPr id="6" name="Picture 5"/>
          <p:cNvPicPr/>
          <p:nvPr/>
        </p:nvPicPr>
        <p:blipFill>
          <a:blip r:embed="rId5" cstate="email">
            <a:extLst>
              <a:ext uri="{28A0092B-C50C-407E-A947-70E740481C1C}">
                <a14:useLocalDpi xmlns:a14="http://schemas.microsoft.com/office/drawing/2010/main" val="0"/>
              </a:ext>
            </a:extLst>
          </a:blip>
          <a:stretch>
            <a:fillRect/>
          </a:stretch>
        </p:blipFill>
        <p:spPr>
          <a:xfrm>
            <a:off x="4733881" y="4163016"/>
            <a:ext cx="3552826" cy="2587186"/>
          </a:xfrm>
          <a:prstGeom prst="rect">
            <a:avLst/>
          </a:prstGeom>
        </p:spPr>
      </p:pic>
      <p:sp>
        <p:nvSpPr>
          <p:cNvPr id="8" name="TextBox 7"/>
          <p:cNvSpPr txBox="1"/>
          <p:nvPr/>
        </p:nvSpPr>
        <p:spPr>
          <a:xfrm>
            <a:off x="1161458" y="2062960"/>
            <a:ext cx="1546527" cy="369332"/>
          </a:xfrm>
          <a:prstGeom prst="rect">
            <a:avLst/>
          </a:prstGeom>
          <a:noFill/>
        </p:spPr>
        <p:txBody>
          <a:bodyPr wrap="square" rtlCol="0">
            <a:spAutoFit/>
          </a:bodyPr>
          <a:lstStyle/>
          <a:p>
            <a:r>
              <a:rPr lang="en-GB" dirty="0" smtClean="0"/>
              <a:t>iKlax Player</a:t>
            </a:r>
            <a:endParaRPr lang="en-GB" dirty="0"/>
          </a:p>
        </p:txBody>
      </p:sp>
      <p:sp>
        <p:nvSpPr>
          <p:cNvPr id="9" name="TextBox 8"/>
          <p:cNvSpPr txBox="1"/>
          <p:nvPr/>
        </p:nvSpPr>
        <p:spPr>
          <a:xfrm>
            <a:off x="3539408" y="2087076"/>
            <a:ext cx="1194473" cy="369332"/>
          </a:xfrm>
          <a:prstGeom prst="rect">
            <a:avLst/>
          </a:prstGeom>
          <a:noFill/>
        </p:spPr>
        <p:txBody>
          <a:bodyPr wrap="square" rtlCol="0">
            <a:spAutoFit/>
          </a:bodyPr>
          <a:lstStyle/>
          <a:p>
            <a:r>
              <a:rPr lang="en-GB" dirty="0" smtClean="0"/>
              <a:t>IEEE 1599</a:t>
            </a:r>
            <a:endParaRPr lang="en-GB" dirty="0"/>
          </a:p>
        </p:txBody>
      </p:sp>
      <p:sp>
        <p:nvSpPr>
          <p:cNvPr id="10" name="TextBox 9"/>
          <p:cNvSpPr txBox="1"/>
          <p:nvPr/>
        </p:nvSpPr>
        <p:spPr>
          <a:xfrm>
            <a:off x="3761050" y="5362529"/>
            <a:ext cx="691538" cy="369332"/>
          </a:xfrm>
          <a:prstGeom prst="rect">
            <a:avLst/>
          </a:prstGeom>
          <a:noFill/>
        </p:spPr>
        <p:txBody>
          <a:bodyPr wrap="square" rtlCol="0">
            <a:spAutoFit/>
          </a:bodyPr>
          <a:lstStyle/>
          <a:p>
            <a:r>
              <a:rPr lang="en-GB" dirty="0" smtClean="0"/>
              <a:t>iXMF</a:t>
            </a:r>
            <a:endParaRPr lang="en-GB" dirty="0"/>
          </a:p>
        </p:txBody>
      </p:sp>
    </p:spTree>
    <p:extLst>
      <p:ext uri="{BB962C8B-B14F-4D97-AF65-F5344CB8AC3E}">
        <p14:creationId xmlns:p14="http://schemas.microsoft.com/office/powerpoint/2010/main" val="5591925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b="1"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1583022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a:t>An interactive music file based on  the new  IM IF connects multiple tracks with related information under a well defined structure</a:t>
            </a:r>
          </a:p>
          <a:p>
            <a:r>
              <a:rPr lang="en-GB" b="1" dirty="0"/>
              <a:t>Content: tracks, presets and rules</a:t>
            </a:r>
          </a:p>
          <a:p>
            <a:pPr lvl="1"/>
            <a:r>
              <a:rPr lang="en-GB" dirty="0"/>
              <a:t>Track: one or more instruments that can be stored in the file</a:t>
            </a:r>
          </a:p>
          <a:p>
            <a:pPr lvl="1"/>
            <a:r>
              <a:rPr lang="en-GB" dirty="0"/>
              <a:t>Preset: Pre-defined information related to the volume of each track</a:t>
            </a:r>
          </a:p>
          <a:p>
            <a:pPr lvl="1"/>
            <a:r>
              <a:rPr lang="en-GB" dirty="0"/>
              <a:t>Rules: Limitation on the user’s </a:t>
            </a:r>
            <a:r>
              <a:rPr lang="en-GB" dirty="0" smtClean="0"/>
              <a:t>movements for </a:t>
            </a:r>
            <a:r>
              <a:rPr lang="en-GB" dirty="0"/>
              <a:t>preserving the initial intention of the producer.</a:t>
            </a:r>
          </a:p>
          <a:p>
            <a:r>
              <a:rPr lang="en-GB" b="1" dirty="0"/>
              <a:t>The created file is reproduced using an IM AF player</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0212612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a:t>IM AF </a:t>
            </a:r>
            <a:r>
              <a:rPr lang="en-GB" sz="2200" b="1" dirty="0" smtClean="0"/>
              <a:t>use </a:t>
            </a:r>
            <a:r>
              <a:rPr lang="en-GB" sz="2200" b="1" dirty="0"/>
              <a:t>mode and rules</a:t>
            </a:r>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326" y="2056907"/>
            <a:ext cx="6797761" cy="43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5506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a:t>IM </a:t>
            </a:r>
            <a:r>
              <a:rPr lang="en-GB" sz="2200" b="1" dirty="0" smtClean="0"/>
              <a:t>AF player</a:t>
            </a:r>
            <a:endParaRPr lang="en-GB" sz="2200" b="1"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5" name="Picture 4"/>
          <p:cNvPicPr/>
          <p:nvPr/>
        </p:nvPicPr>
        <p:blipFill>
          <a:blip r:embed="rId3" cstate="email">
            <a:extLst>
              <a:ext uri="{28A0092B-C50C-407E-A947-70E740481C1C}">
                <a14:useLocalDpi xmlns:a14="http://schemas.microsoft.com/office/drawing/2010/main" val="0"/>
              </a:ext>
            </a:extLst>
          </a:blip>
          <a:stretch>
            <a:fillRect/>
          </a:stretch>
        </p:blipFill>
        <p:spPr>
          <a:xfrm>
            <a:off x="1592539" y="2022708"/>
            <a:ext cx="2293804" cy="4159783"/>
          </a:xfrm>
          <a:prstGeom prst="rect">
            <a:avLst/>
          </a:prstGeom>
        </p:spPr>
      </p:pic>
      <p:pic>
        <p:nvPicPr>
          <p:cNvPr id="6" name="Picture 5"/>
          <p:cNvPicPr/>
          <p:nvPr/>
        </p:nvPicPr>
        <p:blipFill>
          <a:blip r:embed="rId4" cstate="email">
            <a:extLst>
              <a:ext uri="{28A0092B-C50C-407E-A947-70E740481C1C}">
                <a14:useLocalDpi xmlns:a14="http://schemas.microsoft.com/office/drawing/2010/main" val="0"/>
              </a:ext>
            </a:extLst>
          </a:blip>
          <a:stretch>
            <a:fillRect/>
          </a:stretch>
        </p:blipFill>
        <p:spPr>
          <a:xfrm>
            <a:off x="4525801" y="2022708"/>
            <a:ext cx="2293804" cy="4159783"/>
          </a:xfrm>
          <a:prstGeom prst="rect">
            <a:avLst/>
          </a:prstGeom>
        </p:spPr>
      </p:pic>
      <p:sp>
        <p:nvSpPr>
          <p:cNvPr id="8" name="TextBox 7"/>
          <p:cNvSpPr txBox="1"/>
          <p:nvPr/>
        </p:nvSpPr>
        <p:spPr>
          <a:xfrm>
            <a:off x="2250194" y="6182492"/>
            <a:ext cx="1366682" cy="369332"/>
          </a:xfrm>
          <a:prstGeom prst="rect">
            <a:avLst/>
          </a:prstGeom>
          <a:noFill/>
        </p:spPr>
        <p:txBody>
          <a:bodyPr wrap="square" rtlCol="0">
            <a:spAutoFit/>
          </a:bodyPr>
          <a:lstStyle/>
          <a:p>
            <a:r>
              <a:rPr lang="en-GB" dirty="0" smtClean="0"/>
              <a:t>User mix</a:t>
            </a:r>
            <a:endParaRPr lang="en-GB" dirty="0"/>
          </a:p>
        </p:txBody>
      </p:sp>
      <p:sp>
        <p:nvSpPr>
          <p:cNvPr id="9" name="TextBox 8"/>
          <p:cNvSpPr txBox="1"/>
          <p:nvPr/>
        </p:nvSpPr>
        <p:spPr>
          <a:xfrm>
            <a:off x="5093997" y="6182492"/>
            <a:ext cx="1725608" cy="369332"/>
          </a:xfrm>
          <a:prstGeom prst="rect">
            <a:avLst/>
          </a:prstGeom>
          <a:noFill/>
        </p:spPr>
        <p:txBody>
          <a:bodyPr wrap="square" rtlCol="0">
            <a:spAutoFit/>
          </a:bodyPr>
          <a:lstStyle/>
          <a:p>
            <a:r>
              <a:rPr lang="en-GB" dirty="0" smtClean="0"/>
              <a:t>Preset mix</a:t>
            </a:r>
            <a:endParaRPr lang="en-GB" dirty="0"/>
          </a:p>
        </p:txBody>
      </p:sp>
    </p:spTree>
    <p:extLst>
      <p:ext uri="{BB962C8B-B14F-4D97-AF65-F5344CB8AC3E}">
        <p14:creationId xmlns:p14="http://schemas.microsoft.com/office/powerpoint/2010/main" val="29981358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File structure</a:t>
            </a:r>
            <a:endParaRPr lang="en-GB" sz="2200" b="1"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10" name="Picture 9" descr="Captura de pantalla 2012-08-23 a la(s) 18.50.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16" y="1991346"/>
            <a:ext cx="8247996" cy="4453095"/>
          </a:xfrm>
          <a:prstGeom prst="rect">
            <a:avLst/>
          </a:prstGeom>
        </p:spPr>
      </p:pic>
    </p:spTree>
    <p:extLst>
      <p:ext uri="{BB962C8B-B14F-4D97-AF65-F5344CB8AC3E}">
        <p14:creationId xmlns:p14="http://schemas.microsoft.com/office/powerpoint/2010/main" val="36941028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b="1"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0376188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4. Development of IM AF file</a:t>
            </a:r>
            <a:endParaRPr lang="en-GB" dirty="0"/>
          </a:p>
        </p:txBody>
      </p:sp>
      <p:sp>
        <p:nvSpPr>
          <p:cNvPr id="7" name="Content Placeholder 6"/>
          <p:cNvSpPr>
            <a:spLocks noGrp="1"/>
          </p:cNvSpPr>
          <p:nvPr>
            <p:ph idx="1"/>
          </p:nvPr>
        </p:nvSpPr>
        <p:spPr>
          <a:xfrm>
            <a:off x="773676" y="1455306"/>
            <a:ext cx="7799389" cy="4467675"/>
          </a:xfrm>
        </p:spPr>
        <p:txBody>
          <a:bodyPr/>
          <a:lstStyle/>
          <a:p>
            <a:r>
              <a:rPr lang="en-GB" sz="2200" dirty="0" smtClean="0"/>
              <a:t>File </a:t>
            </a:r>
            <a:r>
              <a:rPr lang="en-GB" sz="2200" dirty="0"/>
              <a:t>T</a:t>
            </a:r>
            <a:r>
              <a:rPr lang="en-GB" sz="2200" dirty="0" smtClean="0"/>
              <a:t>ype Box</a:t>
            </a:r>
          </a:p>
          <a:p>
            <a:pPr lvl="1"/>
            <a:r>
              <a:rPr lang="en-GB" dirty="0" smtClean="0"/>
              <a:t>It specifies the brand identifier of the file</a:t>
            </a:r>
          </a:p>
          <a:p>
            <a:endParaRPr lang="en-GB" dirty="0"/>
          </a:p>
          <a:p>
            <a:endParaRPr lang="en-GB" dirty="0" smtClean="0"/>
          </a:p>
          <a:p>
            <a:endParaRPr lang="en-GB" dirty="0"/>
          </a:p>
          <a:p>
            <a:endParaRPr lang="en-GB" dirty="0" smtClean="0"/>
          </a:p>
          <a:p>
            <a:endParaRPr lang="en-GB" dirty="0"/>
          </a:p>
          <a:p>
            <a:pPr marL="0" indent="0">
              <a:buNone/>
            </a:pP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3572670392"/>
              </p:ext>
            </p:extLst>
          </p:nvPr>
        </p:nvGraphicFramePr>
        <p:xfrm>
          <a:off x="1244630" y="2472527"/>
          <a:ext cx="6392769" cy="3203600"/>
        </p:xfrm>
        <a:graphic>
          <a:graphicData uri="http://schemas.openxmlformats.org/presentationml/2006/ole">
            <mc:AlternateContent xmlns:mc="http://schemas.openxmlformats.org/markup-compatibility/2006">
              <mc:Choice xmlns:v="urn:schemas-microsoft-com:vml" Requires="v">
                <p:oleObj spid="_x0000_s2060" name="Document" r:id="rId4" imgW="5626100" imgH="2819400" progId="Word.Document.12">
                  <p:link updateAutomatic="1"/>
                </p:oleObj>
              </mc:Choice>
              <mc:Fallback>
                <p:oleObj name="Document" r:id="rId4" imgW="5626100" imgH="2819400" progId="Word.Document.12">
                  <p:link updateAutomatic="1"/>
                  <p:pic>
                    <p:nvPicPr>
                      <p:cNvPr id="0" name=""/>
                      <p:cNvPicPr/>
                      <p:nvPr/>
                    </p:nvPicPr>
                    <p:blipFill>
                      <a:blip r:embed="rId5"/>
                      <a:stretch>
                        <a:fillRect/>
                      </a:stretch>
                    </p:blipFill>
                    <p:spPr>
                      <a:xfrm>
                        <a:off x="1244630" y="2472527"/>
                        <a:ext cx="6392769" cy="3203600"/>
                      </a:xfrm>
                      <a:prstGeom prst="rect">
                        <a:avLst/>
                      </a:prstGeom>
                    </p:spPr>
                  </p:pic>
                </p:oleObj>
              </mc:Fallback>
            </mc:AlternateContent>
          </a:graphicData>
        </a:graphic>
      </p:graphicFrame>
    </p:spTree>
    <p:extLst>
      <p:ext uri="{BB962C8B-B14F-4D97-AF65-F5344CB8AC3E}">
        <p14:creationId xmlns:p14="http://schemas.microsoft.com/office/powerpoint/2010/main" val="96087442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b="1"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9151471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The </a:t>
            </a:r>
            <a:r>
              <a:rPr lang="en-GB" dirty="0" smtClean="0"/>
              <a:t>program has two parts:</a:t>
            </a:r>
            <a:endParaRPr lang="en-GB" dirty="0"/>
          </a:p>
          <a:p>
            <a:pPr lvl="1"/>
            <a:r>
              <a:rPr lang="en-GB" b="1" dirty="0"/>
              <a:t>Main program</a:t>
            </a:r>
          </a:p>
          <a:p>
            <a:pPr lvl="2"/>
            <a:r>
              <a:rPr lang="en-GB" dirty="0" smtClean="0"/>
              <a:t>It includes </a:t>
            </a:r>
            <a:r>
              <a:rPr lang="en-GB" dirty="0"/>
              <a:t>the functions needed to fill the boxes and write them in the binary file and read the data from the audio files (MP3)</a:t>
            </a:r>
          </a:p>
          <a:p>
            <a:pPr lvl="1"/>
            <a:r>
              <a:rPr lang="en-GB" b="1" dirty="0"/>
              <a:t>IM AF </a:t>
            </a:r>
            <a:r>
              <a:rPr lang="en-GB" b="1" dirty="0" err="1"/>
              <a:t>Encoder.h</a:t>
            </a:r>
            <a:r>
              <a:rPr lang="en-GB" b="1" dirty="0"/>
              <a:t> -&gt; header</a:t>
            </a:r>
          </a:p>
          <a:p>
            <a:pPr lvl="2"/>
            <a:r>
              <a:rPr lang="en-GB" dirty="0" smtClean="0"/>
              <a:t>It includes </a:t>
            </a:r>
            <a:r>
              <a:rPr lang="en-GB" dirty="0"/>
              <a:t>the definition of the boxes</a:t>
            </a:r>
          </a:p>
          <a:p>
            <a:r>
              <a:rPr lang="en-GB" b="1" dirty="0"/>
              <a:t> The encoder converts the MP3 into MPEG-4 audio files. </a:t>
            </a:r>
          </a:p>
          <a:p>
            <a:pPr lvl="1"/>
            <a:r>
              <a:rPr lang="en-GB" dirty="0"/>
              <a:t>First step is to read the MP3 frame by frame and extract the samples.</a:t>
            </a:r>
          </a:p>
          <a:p>
            <a:pPr lvl="1"/>
            <a:r>
              <a:rPr lang="en-GB" dirty="0"/>
              <a:t>This conversion is made automatically each time the user enters a new instrument</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407729080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Samples are stored in the media data container</a:t>
            </a:r>
            <a:endParaRPr lang="en-GB" b="1" dirty="0"/>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755181" y="1892548"/>
            <a:ext cx="5519257" cy="4348055"/>
          </a:xfrm>
          <a:prstGeom prst="rect">
            <a:avLst/>
          </a:prstGeom>
        </p:spPr>
      </p:pic>
    </p:spTree>
    <p:extLst>
      <p:ext uri="{BB962C8B-B14F-4D97-AF65-F5344CB8AC3E}">
        <p14:creationId xmlns:p14="http://schemas.microsoft.com/office/powerpoint/2010/main" val="210410043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In addition to samples, the encoder needs to extract sample information</a:t>
            </a:r>
            <a:endParaRPr lang="en-GB" b="1" dirty="0"/>
          </a:p>
          <a:p>
            <a:endParaRPr lang="en-GB" dirty="0" smtClean="0"/>
          </a:p>
          <a:p>
            <a:endParaRPr lang="en-GB" dirty="0"/>
          </a:p>
          <a:p>
            <a:endParaRPr lang="en-GB" dirty="0" smtClean="0"/>
          </a:p>
          <a:p>
            <a:endParaRPr lang="en-GB" b="1" dirty="0"/>
          </a:p>
          <a:p>
            <a:endParaRPr lang="en-GB" dirty="0" smtClean="0"/>
          </a:p>
          <a:p>
            <a:endParaRPr lang="en-GB" dirty="0"/>
          </a:p>
          <a:p>
            <a:pPr marL="0" indent="0">
              <a:buNone/>
            </a:pPr>
            <a:endParaRPr lang="en-GB"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536528" y="2159171"/>
            <a:ext cx="5910356" cy="3924632"/>
          </a:xfrm>
          <a:prstGeom prst="rect">
            <a:avLst/>
          </a:prstGeom>
        </p:spPr>
      </p:pic>
    </p:spTree>
    <p:extLst>
      <p:ext uri="{BB962C8B-B14F-4D97-AF65-F5344CB8AC3E}">
        <p14:creationId xmlns:p14="http://schemas.microsoft.com/office/powerpoint/2010/main" val="349663194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5161615"/>
          </a:xfrm>
        </p:spPr>
        <p:txBody>
          <a:bodyPr/>
          <a:lstStyle/>
          <a:p>
            <a:pPr marL="0" indent="0">
              <a:buNone/>
            </a:pPr>
            <a:r>
              <a:rPr lang="en-GB" sz="2200" b="1" dirty="0"/>
              <a:t>Steps for creating an IM AF file</a:t>
            </a:r>
          </a:p>
          <a:p>
            <a:pPr lvl="1"/>
            <a:r>
              <a:rPr lang="en-GB" sz="2000" dirty="0"/>
              <a:t>The encoder uses a simple command line user-interface for allowing user to enter the data.</a:t>
            </a:r>
          </a:p>
          <a:p>
            <a:pPr lvl="1"/>
            <a:r>
              <a:rPr lang="en-GB" sz="2000" b="1" dirty="0"/>
              <a:t>Step 1 </a:t>
            </a:r>
            <a:endParaRPr lang="en-GB" sz="2000" b="1" dirty="0" smtClean="0"/>
          </a:p>
          <a:p>
            <a:pPr lvl="1"/>
            <a:endParaRPr lang="en-GB" sz="2000" dirty="0"/>
          </a:p>
          <a:p>
            <a:pPr lvl="1"/>
            <a:endParaRPr lang="en-GB" sz="2000" dirty="0"/>
          </a:p>
          <a:p>
            <a:pPr lvl="1"/>
            <a:endParaRPr lang="en-GB" sz="2000" dirty="0"/>
          </a:p>
          <a:p>
            <a:pPr lvl="1"/>
            <a:endParaRPr lang="en-GB" sz="2000" dirty="0" smtClean="0"/>
          </a:p>
          <a:p>
            <a:pPr marL="349250" lvl="1" indent="0">
              <a:buNone/>
            </a:pPr>
            <a:endParaRPr lang="en-GB" sz="2000" dirty="0"/>
          </a:p>
          <a:p>
            <a:pPr lvl="1"/>
            <a:r>
              <a:rPr lang="en-GB" sz="2000" dirty="0"/>
              <a:t>The number maxim of tracks is specified by the brand identifier of the File type box.</a:t>
            </a:r>
          </a:p>
          <a:p>
            <a:endParaRPr lang="en-GB" dirty="0" smtClean="0"/>
          </a:p>
          <a:p>
            <a:endParaRPr lang="en-GB" b="1" dirty="0"/>
          </a:p>
          <a:p>
            <a:endParaRPr lang="en-GB" dirty="0" smtClean="0"/>
          </a:p>
          <a:p>
            <a:endParaRPr lang="en-GB" dirty="0"/>
          </a:p>
          <a:p>
            <a:pPr marL="0" indent="0">
              <a:buNone/>
            </a:pPr>
            <a:endParaRPr lang="en-GB" dirty="0"/>
          </a:p>
        </p:txBody>
      </p:sp>
      <p:pic>
        <p:nvPicPr>
          <p:cNvPr id="6" name="Picture 5" descr="Captura de pantalla 2012-08-25 a la(s) 12.52.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2598" y="3168052"/>
            <a:ext cx="7046980" cy="1300723"/>
          </a:xfrm>
          <a:prstGeom prst="rect">
            <a:avLst/>
          </a:prstGeom>
        </p:spPr>
      </p:pic>
    </p:spTree>
    <p:extLst>
      <p:ext uri="{BB962C8B-B14F-4D97-AF65-F5344CB8AC3E}">
        <p14:creationId xmlns:p14="http://schemas.microsoft.com/office/powerpoint/2010/main" val="135018647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Step 2</a:t>
            </a:r>
          </a:p>
          <a:p>
            <a:endParaRPr lang="en-GB" dirty="0"/>
          </a:p>
          <a:p>
            <a:endParaRPr lang="en-GB" dirty="0" smtClean="0"/>
          </a:p>
          <a:p>
            <a:endParaRPr lang="en-GB" dirty="0"/>
          </a:p>
          <a:p>
            <a:endParaRPr lang="en-GB" dirty="0" smtClean="0"/>
          </a:p>
          <a:p>
            <a:pPr lvl="1"/>
            <a:r>
              <a:rPr lang="en-GB" dirty="0"/>
              <a:t>In case the name is not found, the encoder asks again</a:t>
            </a:r>
          </a:p>
          <a:p>
            <a:pPr lvl="1"/>
            <a:endParaRPr lang="en-GB" dirty="0" smtClean="0"/>
          </a:p>
          <a:p>
            <a:endParaRPr lang="en-GB" b="1" dirty="0" smtClean="0"/>
          </a:p>
          <a:p>
            <a:endParaRPr lang="en-GB" dirty="0"/>
          </a:p>
          <a:p>
            <a:endParaRPr lang="en-GB" dirty="0" smtClean="0"/>
          </a:p>
          <a:p>
            <a:endParaRPr lang="en-GB" b="1" dirty="0"/>
          </a:p>
          <a:p>
            <a:endParaRPr lang="en-GB" dirty="0" smtClean="0"/>
          </a:p>
          <a:p>
            <a:endParaRPr lang="en-GB" dirty="0"/>
          </a:p>
          <a:p>
            <a:pPr marL="0" indent="0">
              <a:buNone/>
            </a:pPr>
            <a:endParaRPr lang="en-GB" dirty="0"/>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318233" y="4539429"/>
            <a:ext cx="5595619" cy="1591416"/>
          </a:xfrm>
          <a:prstGeom prst="rect">
            <a:avLst/>
          </a:prstGeom>
        </p:spPr>
      </p:pic>
      <p:pic>
        <p:nvPicPr>
          <p:cNvPr id="3" name="Picture 2" descr="Captura de pantalla 2012-08-26 a la(s) 16.11.5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8233" y="2023844"/>
            <a:ext cx="5662404" cy="1755014"/>
          </a:xfrm>
          <a:prstGeom prst="rect">
            <a:avLst/>
          </a:prstGeom>
        </p:spPr>
      </p:pic>
    </p:spTree>
    <p:extLst>
      <p:ext uri="{BB962C8B-B14F-4D97-AF65-F5344CB8AC3E}">
        <p14:creationId xmlns:p14="http://schemas.microsoft.com/office/powerpoint/2010/main" val="21339129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5. Implementation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Step 3 </a:t>
            </a:r>
            <a:r>
              <a:rPr lang="en-US" b="1" dirty="0" smtClean="0"/>
              <a:t>–</a:t>
            </a:r>
            <a:r>
              <a:rPr lang="en-GB" b="1" dirty="0" smtClean="0"/>
              <a:t> Creation of the preset</a:t>
            </a:r>
          </a:p>
          <a:p>
            <a:endParaRPr lang="en-GB" dirty="0"/>
          </a:p>
          <a:p>
            <a:endParaRPr lang="en-GB" dirty="0" smtClean="0"/>
          </a:p>
          <a:p>
            <a:endParaRPr lang="en-GB" b="1" dirty="0" smtClean="0"/>
          </a:p>
          <a:p>
            <a:endParaRPr lang="en-GB" dirty="0" smtClean="0"/>
          </a:p>
          <a:p>
            <a:r>
              <a:rPr lang="en-GB" b="1" dirty="0" smtClean="0"/>
              <a:t>Step 4 </a:t>
            </a:r>
            <a:r>
              <a:rPr lang="en-US" b="1" dirty="0" smtClean="0"/>
              <a:t>–</a:t>
            </a:r>
            <a:r>
              <a:rPr lang="en-GB" b="1" dirty="0" smtClean="0"/>
              <a:t> Creation of the rules</a:t>
            </a:r>
            <a:endParaRPr lang="en-GB" b="1" dirty="0"/>
          </a:p>
          <a:p>
            <a:endParaRPr lang="en-GB" dirty="0" smtClean="0"/>
          </a:p>
          <a:p>
            <a:endParaRPr lang="en-GB" b="1" dirty="0"/>
          </a:p>
          <a:p>
            <a:endParaRPr lang="en-GB" dirty="0" smtClean="0"/>
          </a:p>
          <a:p>
            <a:endParaRPr lang="en-GB" dirty="0"/>
          </a:p>
          <a:p>
            <a:pPr marL="0" indent="0">
              <a:buNone/>
            </a:pPr>
            <a:endParaRPr lang="en-GB" dirty="0"/>
          </a:p>
        </p:txBody>
      </p:sp>
      <p:pic>
        <p:nvPicPr>
          <p:cNvPr id="9" name="Picture 8"/>
          <p:cNvPicPr/>
          <p:nvPr/>
        </p:nvPicPr>
        <p:blipFill>
          <a:blip r:embed="rId3">
            <a:extLst>
              <a:ext uri="{28A0092B-C50C-407E-A947-70E740481C1C}">
                <a14:useLocalDpi xmlns:a14="http://schemas.microsoft.com/office/drawing/2010/main" val="0"/>
              </a:ext>
            </a:extLst>
          </a:blip>
          <a:stretch>
            <a:fillRect/>
          </a:stretch>
        </p:blipFill>
        <p:spPr>
          <a:xfrm>
            <a:off x="1309643" y="1897758"/>
            <a:ext cx="6215638" cy="1959500"/>
          </a:xfrm>
          <a:prstGeom prst="rect">
            <a:avLst/>
          </a:prstGeom>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1309643" y="4812045"/>
            <a:ext cx="5760985" cy="1303120"/>
          </a:xfrm>
          <a:prstGeom prst="rect">
            <a:avLst/>
          </a:prstGeom>
        </p:spPr>
      </p:pic>
    </p:spTree>
    <p:extLst>
      <p:ext uri="{BB962C8B-B14F-4D97-AF65-F5344CB8AC3E}">
        <p14:creationId xmlns:p14="http://schemas.microsoft.com/office/powerpoint/2010/main" val="29272682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b="1"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338634395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Three examples have been created for validating  the     IM AF encoder</a:t>
            </a:r>
          </a:p>
          <a:p>
            <a:r>
              <a:rPr lang="en-GB" b="1" dirty="0" smtClean="0"/>
              <a:t>Example 1</a:t>
            </a:r>
            <a:r>
              <a:rPr lang="en-GB" dirty="0" smtClean="0"/>
              <a:t>: </a:t>
            </a:r>
            <a:r>
              <a:rPr lang="en-GB" b="1" dirty="0" smtClean="0"/>
              <a:t>Acoustic </a:t>
            </a:r>
            <a:r>
              <a:rPr lang="en-GB" b="1" dirty="0"/>
              <a:t>song</a:t>
            </a:r>
            <a:endParaRPr lang="en-GB" b="1" dirty="0">
              <a:solidFill>
                <a:srgbClr val="FF0000"/>
              </a:solidFill>
            </a:endParaRPr>
          </a:p>
          <a:p>
            <a:endParaRPr lang="en-GB" b="1" dirty="0" smtClean="0">
              <a:solidFill>
                <a:srgbClr val="FF0000"/>
              </a:solidFill>
            </a:endParaRPr>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3" name="Picture 2" descr="file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3276" y="2875421"/>
            <a:ext cx="5921748" cy="3564015"/>
          </a:xfrm>
          <a:prstGeom prst="rect">
            <a:avLst/>
          </a:prstGeom>
        </p:spPr>
      </p:pic>
    </p:spTree>
    <p:extLst>
      <p:ext uri="{BB962C8B-B14F-4D97-AF65-F5344CB8AC3E}">
        <p14:creationId xmlns:p14="http://schemas.microsoft.com/office/powerpoint/2010/main" val="33863439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1. Introduction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smtClean="0"/>
              <a:t>Music industry needs a revulsive, the sales still decreasing</a:t>
            </a:r>
          </a:p>
          <a:p>
            <a:r>
              <a:rPr lang="en-GB" dirty="0" smtClean="0"/>
              <a:t>Traditional formats are no longer attractive for costumers </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8" name="Picture 7" descr="music-mar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6383" y="2649904"/>
            <a:ext cx="4970120" cy="3737530"/>
          </a:xfrm>
          <a:prstGeom prst="rect">
            <a:avLst/>
          </a:prstGeom>
        </p:spPr>
      </p:pic>
    </p:spTree>
    <p:extLst>
      <p:ext uri="{BB962C8B-B14F-4D97-AF65-F5344CB8AC3E}">
        <p14:creationId xmlns:p14="http://schemas.microsoft.com/office/powerpoint/2010/main" val="372489706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Example </a:t>
            </a:r>
            <a:r>
              <a:rPr lang="en-GB" b="1" dirty="0"/>
              <a:t>2</a:t>
            </a:r>
            <a:r>
              <a:rPr lang="en-GB" dirty="0" smtClean="0"/>
              <a:t>: </a:t>
            </a:r>
            <a:r>
              <a:rPr lang="en-GB" b="1" dirty="0" smtClean="0"/>
              <a:t>Electro song</a:t>
            </a:r>
            <a:endParaRPr lang="en-GB" b="1" dirty="0">
              <a:solidFill>
                <a:srgbClr val="FF0000"/>
              </a:solidFill>
            </a:endParaRPr>
          </a:p>
          <a:p>
            <a:endParaRPr lang="en-GB" dirty="0" smtClean="0"/>
          </a:p>
          <a:p>
            <a:endParaRPr lang="en-GB" dirty="0"/>
          </a:p>
          <a:p>
            <a:endParaRPr lang="en-GB" dirty="0" smtClean="0"/>
          </a:p>
          <a:p>
            <a:endParaRPr lang="en-GB" dirty="0"/>
          </a:p>
          <a:p>
            <a:pPr marL="0" indent="0">
              <a:buNone/>
            </a:pPr>
            <a:endParaRPr lang="en-GB" dirty="0"/>
          </a:p>
        </p:txBody>
      </p:sp>
      <p:pic>
        <p:nvPicPr>
          <p:cNvPr id="3" name="Picture 2" descr="file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2480" y="2154536"/>
            <a:ext cx="5130800" cy="4064000"/>
          </a:xfrm>
          <a:prstGeom prst="rect">
            <a:avLst/>
          </a:prstGeom>
        </p:spPr>
      </p:pic>
    </p:spTree>
    <p:extLst>
      <p:ext uri="{BB962C8B-B14F-4D97-AF65-F5344CB8AC3E}">
        <p14:creationId xmlns:p14="http://schemas.microsoft.com/office/powerpoint/2010/main" val="212027871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smtClean="0"/>
              <a:t>Example 3: Rock song</a:t>
            </a:r>
            <a:endParaRPr lang="en-GB" b="1" dirty="0">
              <a:solidFill>
                <a:srgbClr val="FF0000"/>
              </a:solidFill>
            </a:endParaRPr>
          </a:p>
          <a:p>
            <a:endParaRPr lang="en-GB" dirty="0" smtClean="0"/>
          </a:p>
          <a:p>
            <a:endParaRPr lang="en-GB" dirty="0"/>
          </a:p>
          <a:p>
            <a:endParaRPr lang="en-GB" dirty="0" smtClean="0"/>
          </a:p>
          <a:p>
            <a:endParaRPr lang="en-GB" dirty="0"/>
          </a:p>
          <a:p>
            <a:pPr marL="0" indent="0">
              <a:buNone/>
            </a:pPr>
            <a:endParaRPr lang="en-GB" dirty="0"/>
          </a:p>
        </p:txBody>
      </p:sp>
      <p:pic>
        <p:nvPicPr>
          <p:cNvPr id="3" name="Picture 2" descr="file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4279" y="2125681"/>
            <a:ext cx="6807200" cy="3797300"/>
          </a:xfrm>
          <a:prstGeom prst="rect">
            <a:avLst/>
          </a:prstGeom>
        </p:spPr>
      </p:pic>
    </p:spTree>
    <p:extLst>
      <p:ext uri="{BB962C8B-B14F-4D97-AF65-F5344CB8AC3E}">
        <p14:creationId xmlns:p14="http://schemas.microsoft.com/office/powerpoint/2010/main" val="349064772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Advantages of the new IM AF encoder</a:t>
            </a:r>
          </a:p>
          <a:p>
            <a:endParaRPr lang="en-GB" sz="500" dirty="0"/>
          </a:p>
          <a:p>
            <a:pPr lvl="1"/>
            <a:r>
              <a:rPr lang="en-GB" sz="2000" dirty="0" smtClean="0"/>
              <a:t>Intended </a:t>
            </a:r>
            <a:r>
              <a:rPr lang="en-GB" sz="2000" dirty="0"/>
              <a:t>for all users</a:t>
            </a:r>
          </a:p>
          <a:p>
            <a:pPr lvl="2"/>
            <a:r>
              <a:rPr lang="en-GB" sz="2000" dirty="0"/>
              <a:t>Beginners will find it useful and intuitive</a:t>
            </a:r>
          </a:p>
          <a:p>
            <a:pPr lvl="2"/>
            <a:r>
              <a:rPr lang="en-GB" sz="2000" dirty="0"/>
              <a:t>Command line interface guides the newcomer through the creation of the file</a:t>
            </a:r>
          </a:p>
          <a:p>
            <a:pPr lvl="2"/>
            <a:r>
              <a:rPr lang="en-GB" sz="2000" dirty="0"/>
              <a:t>As the user gets </a:t>
            </a:r>
            <a:r>
              <a:rPr lang="en-GB" sz="2000" dirty="0" smtClean="0"/>
              <a:t>more confidence </a:t>
            </a:r>
            <a:r>
              <a:rPr lang="en-GB" sz="2000" dirty="0"/>
              <a:t>is very simple </a:t>
            </a:r>
            <a:r>
              <a:rPr lang="en-GB" sz="2000" dirty="0" smtClean="0"/>
              <a:t>for him/her to </a:t>
            </a:r>
            <a:r>
              <a:rPr lang="en-GB" sz="2000" dirty="0"/>
              <a:t>customize t</a:t>
            </a:r>
            <a:r>
              <a:rPr lang="en-US" sz="2000" dirty="0"/>
              <a:t>he</a:t>
            </a:r>
            <a:r>
              <a:rPr lang="en-GB" sz="2000" dirty="0"/>
              <a:t> encoder</a:t>
            </a:r>
          </a:p>
          <a:p>
            <a:pPr lvl="2"/>
            <a:r>
              <a:rPr lang="en-GB" sz="2000" dirty="0"/>
              <a:t>Written in C -&gt; classical environment</a:t>
            </a:r>
          </a:p>
          <a:p>
            <a:pPr lvl="2"/>
            <a:r>
              <a:rPr lang="en-GB" sz="2000" dirty="0"/>
              <a:t>Experimented user will find it sufficiently robust for his/her work. </a:t>
            </a:r>
          </a:p>
          <a:p>
            <a:pPr lvl="2"/>
            <a:r>
              <a:rPr lang="en-GB" sz="2000" dirty="0"/>
              <a:t>Flexible enough to support changes</a:t>
            </a:r>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137155872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Advantages of the new IM AF encoder</a:t>
            </a:r>
          </a:p>
          <a:p>
            <a:pPr marL="0" indent="0">
              <a:buNone/>
            </a:pPr>
            <a:endParaRPr lang="en-GB" sz="500" dirty="0"/>
          </a:p>
          <a:p>
            <a:pPr lvl="1"/>
            <a:r>
              <a:rPr lang="en-GB" sz="2000" dirty="0"/>
              <a:t>Very </a:t>
            </a:r>
            <a:r>
              <a:rPr lang="en-GB" sz="2000" dirty="0" smtClean="0"/>
              <a:t>efficient: It </a:t>
            </a:r>
            <a:r>
              <a:rPr lang="en-GB" sz="2000" dirty="0"/>
              <a:t>works with long audio files (5/6 minutes or +)</a:t>
            </a:r>
          </a:p>
          <a:p>
            <a:pPr lvl="1"/>
            <a:r>
              <a:rPr lang="en-GB" sz="2000" dirty="0"/>
              <a:t>Open them, extract the info and merge it all inside the file in less than a minute.</a:t>
            </a:r>
          </a:p>
          <a:p>
            <a:pPr lvl="1"/>
            <a:r>
              <a:rPr lang="en-GB" sz="2000" dirty="0"/>
              <a:t>The lightness of the encoder makes it suitable for applications that work in low processor environments</a:t>
            </a:r>
          </a:p>
          <a:p>
            <a:pPr lvl="1"/>
            <a:r>
              <a:rPr lang="en-GB" sz="2000" dirty="0"/>
              <a:t>Supports MP3 -&gt; minimize the size in bytes of the IM AF file</a:t>
            </a:r>
          </a:p>
          <a:p>
            <a:pPr lvl="2"/>
            <a:r>
              <a:rPr lang="en-GB" sz="2000" dirty="0"/>
              <a:t>Important </a:t>
            </a:r>
            <a:r>
              <a:rPr lang="x-none" sz="2000" dirty="0"/>
              <a:t>because </a:t>
            </a:r>
            <a:r>
              <a:rPr lang="en-GB" sz="2000" dirty="0"/>
              <a:t>when working with separate tracks the size tends to increase</a:t>
            </a:r>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8471921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6. Results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Weakness</a:t>
            </a:r>
          </a:p>
          <a:p>
            <a:pPr marL="0" indent="0">
              <a:buNone/>
            </a:pPr>
            <a:endParaRPr lang="en-GB" sz="500" b="1" dirty="0" smtClean="0"/>
          </a:p>
          <a:p>
            <a:pPr lvl="2"/>
            <a:r>
              <a:rPr lang="en-GB" sz="2000" dirty="0"/>
              <a:t>The command line interface is limited</a:t>
            </a:r>
          </a:p>
          <a:p>
            <a:pPr lvl="2"/>
            <a:r>
              <a:rPr lang="en-GB" sz="2000" dirty="0"/>
              <a:t>Preset and rules information must be written directly in the code</a:t>
            </a:r>
          </a:p>
          <a:p>
            <a:pPr lvl="2"/>
            <a:r>
              <a:rPr lang="en-GB" sz="2000" dirty="0"/>
              <a:t>The user must install a C editor for compiling the code</a:t>
            </a:r>
          </a:p>
          <a:p>
            <a:pPr lvl="2"/>
            <a:r>
              <a:rPr lang="en-GB" sz="2000" dirty="0"/>
              <a:t>Compatibility of audio files: just MP3</a:t>
            </a:r>
          </a:p>
          <a:p>
            <a:pPr lvl="2"/>
            <a:r>
              <a:rPr lang="en-GB" sz="2000" dirty="0"/>
              <a:t>The tracks must be in the same folder as indicated in the path. If not, the encoder will not find the tracks.</a:t>
            </a:r>
          </a:p>
          <a:p>
            <a:pPr lvl="2"/>
            <a:r>
              <a:rPr lang="en-GB" sz="2000" dirty="0"/>
              <a:t>I does </a:t>
            </a:r>
            <a:r>
              <a:rPr lang="en-GB" sz="2000" dirty="0" smtClean="0"/>
              <a:t>not support </a:t>
            </a:r>
            <a:r>
              <a:rPr lang="en-GB" sz="2000" dirty="0"/>
              <a:t>images and synchronized text</a:t>
            </a:r>
          </a:p>
          <a:p>
            <a:pPr marL="0" indent="0">
              <a:buNone/>
            </a:pPr>
            <a:endParaRPr lang="en-GB" sz="2200" b="1"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62575090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b="1"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9944953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r>
              <a:rPr lang="en-GB" b="1" dirty="0"/>
              <a:t>We have created an encoder for IM AF files</a:t>
            </a:r>
          </a:p>
          <a:p>
            <a:r>
              <a:rPr lang="en-GB" dirty="0"/>
              <a:t>The code is divided in two parts:</a:t>
            </a:r>
          </a:p>
          <a:p>
            <a:pPr lvl="1"/>
            <a:r>
              <a:rPr lang="en-US" dirty="0"/>
              <a:t>IM AF </a:t>
            </a:r>
            <a:r>
              <a:rPr lang="en-US" dirty="0" err="1"/>
              <a:t>Encoder.h</a:t>
            </a:r>
            <a:r>
              <a:rPr lang="en-US" dirty="0"/>
              <a:t> : </a:t>
            </a:r>
            <a:r>
              <a:rPr lang="en-US" dirty="0" smtClean="0"/>
              <a:t>It generates </a:t>
            </a:r>
            <a:r>
              <a:rPr lang="en-US" dirty="0"/>
              <a:t>the framework of the file</a:t>
            </a:r>
          </a:p>
          <a:p>
            <a:pPr lvl="1"/>
            <a:r>
              <a:rPr lang="en-US" dirty="0" err="1"/>
              <a:t>Main.c</a:t>
            </a:r>
            <a:r>
              <a:rPr lang="en-US" dirty="0"/>
              <a:t> fills </a:t>
            </a:r>
            <a:r>
              <a:rPr lang="en-US" dirty="0" smtClean="0"/>
              <a:t>the </a:t>
            </a:r>
            <a:r>
              <a:rPr lang="en-US" dirty="0"/>
              <a:t>framework with the data needed and writes the binary file</a:t>
            </a:r>
          </a:p>
          <a:p>
            <a:r>
              <a:rPr lang="en-GB" dirty="0"/>
              <a:t> The conversion and processing of MP3 has been a fundamental part in the success of the encoder</a:t>
            </a:r>
          </a:p>
          <a:p>
            <a:r>
              <a:rPr lang="en-GB" dirty="0"/>
              <a:t>The encoder uses C as the programming language</a:t>
            </a:r>
          </a:p>
          <a:p>
            <a:r>
              <a:rPr lang="en-GB" dirty="0"/>
              <a:t>Three examples are presented</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7911612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This thesis has helped me to improve my programming skills.</a:t>
            </a:r>
          </a:p>
          <a:p>
            <a:r>
              <a:rPr lang="en-GB" dirty="0"/>
              <a:t>Also, I have become familiarized with a new and promising technology </a:t>
            </a:r>
            <a:r>
              <a:rPr lang="en-US" dirty="0"/>
              <a:t>–</a:t>
            </a:r>
            <a:r>
              <a:rPr lang="en-GB" dirty="0"/>
              <a:t> IM AF</a:t>
            </a:r>
          </a:p>
          <a:p>
            <a:r>
              <a:rPr lang="en-GB" b="1" dirty="0" smtClean="0"/>
              <a:t>Main obstacles</a:t>
            </a:r>
            <a:r>
              <a:rPr lang="en-GB" b="1" dirty="0"/>
              <a:t>:</a:t>
            </a:r>
          </a:p>
          <a:p>
            <a:pPr lvl="1"/>
            <a:r>
              <a:rPr lang="en-GB" sz="2000" dirty="0" smtClean="0"/>
              <a:t>Understanding </a:t>
            </a:r>
            <a:r>
              <a:rPr lang="en-GB" sz="2000" dirty="0"/>
              <a:t>the file format from the ISO and how I would </a:t>
            </a:r>
            <a:r>
              <a:rPr lang="en-GB" sz="2000" dirty="0" smtClean="0"/>
              <a:t>implement it </a:t>
            </a:r>
            <a:endParaRPr lang="en-GB" sz="2000" dirty="0"/>
          </a:p>
          <a:p>
            <a:pPr lvl="1"/>
            <a:r>
              <a:rPr lang="en-GB" sz="2000" dirty="0" smtClean="0"/>
              <a:t>Finding </a:t>
            </a:r>
            <a:r>
              <a:rPr lang="en-GB" sz="2000" dirty="0"/>
              <a:t>the best suitable code and programming techniques</a:t>
            </a:r>
          </a:p>
          <a:p>
            <a:pPr lvl="1"/>
            <a:r>
              <a:rPr lang="en-GB" sz="2000" dirty="0" smtClean="0"/>
              <a:t>Eliminating </a:t>
            </a:r>
            <a:r>
              <a:rPr lang="en-GB" sz="2000" dirty="0" err="1"/>
              <a:t>artifacts</a:t>
            </a:r>
            <a:r>
              <a:rPr lang="en-GB" sz="2000" dirty="0"/>
              <a:t> produced by the wrong manipulation of samples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324974497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Future work</a:t>
            </a:r>
            <a:endParaRPr lang="en-GB" sz="2200" b="1" dirty="0"/>
          </a:p>
          <a:p>
            <a:pPr lvl="1"/>
            <a:r>
              <a:rPr lang="en-GB" sz="2000" dirty="0"/>
              <a:t>Ability to store images like the album’s cover and pictures</a:t>
            </a:r>
          </a:p>
          <a:p>
            <a:pPr lvl="1"/>
            <a:r>
              <a:rPr lang="en-GB" sz="2000" dirty="0"/>
              <a:t>Insert synchronized text for karaoke</a:t>
            </a:r>
          </a:p>
          <a:p>
            <a:pPr lvl="1"/>
            <a:r>
              <a:rPr lang="en-GB" sz="2000" dirty="0"/>
              <a:t>Store tracks online to let users share their instruments</a:t>
            </a:r>
          </a:p>
          <a:p>
            <a:pPr lvl="1"/>
            <a:r>
              <a:rPr lang="en-GB" sz="2000" dirty="0"/>
              <a:t>New tools:</a:t>
            </a:r>
          </a:p>
          <a:p>
            <a:pPr lvl="2"/>
            <a:r>
              <a:rPr lang="en-GB" sz="2000" dirty="0"/>
              <a:t>Equalized for each channel</a:t>
            </a:r>
          </a:p>
          <a:p>
            <a:pPr lvl="2"/>
            <a:r>
              <a:rPr lang="en-GB" sz="2000" dirty="0"/>
              <a:t>3D panorama </a:t>
            </a:r>
            <a:r>
              <a:rPr lang="en-US" sz="2000" dirty="0"/>
              <a:t>–</a:t>
            </a:r>
            <a:r>
              <a:rPr lang="en-GB" sz="2000" dirty="0"/>
              <a:t> placing each track in a different position of the space</a:t>
            </a:r>
          </a:p>
          <a:p>
            <a:pPr lvl="1"/>
            <a:r>
              <a:rPr lang="en-GB" sz="2000" dirty="0"/>
              <a:t>Technical part: Translate the code to C++ or </a:t>
            </a:r>
            <a:r>
              <a:rPr lang="en-GB" sz="2000" dirty="0" smtClean="0"/>
              <a:t>Java for implementation  in Apps</a:t>
            </a:r>
            <a:endParaRPr lang="en-GB" sz="2000"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9457619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7. Conclusions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IM AF Encoder Paper</a:t>
            </a:r>
            <a:endParaRPr lang="en-GB" sz="2200" b="1"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pic>
        <p:nvPicPr>
          <p:cNvPr id="4" name="Picture 3" descr="Captura de pantalla 2012-08-27 a la(s) 12.31.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8648" y="1258829"/>
            <a:ext cx="4308739" cy="5520770"/>
          </a:xfrm>
          <a:prstGeom prst="rect">
            <a:avLst/>
          </a:prstGeom>
        </p:spPr>
      </p:pic>
    </p:spTree>
    <p:extLst>
      <p:ext uri="{BB962C8B-B14F-4D97-AF65-F5344CB8AC3E}">
        <p14:creationId xmlns:p14="http://schemas.microsoft.com/office/powerpoint/2010/main" val="39890191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a:t>1. Introduction</a:t>
            </a:r>
          </a:p>
        </p:txBody>
      </p:sp>
      <p:sp>
        <p:nvSpPr>
          <p:cNvPr id="7" name="Content Placeholder 6"/>
          <p:cNvSpPr>
            <a:spLocks noGrp="1"/>
          </p:cNvSpPr>
          <p:nvPr>
            <p:ph idx="1"/>
          </p:nvPr>
        </p:nvSpPr>
        <p:spPr>
          <a:xfrm>
            <a:off x="773676" y="1455306"/>
            <a:ext cx="7799389" cy="4467675"/>
          </a:xfrm>
        </p:spPr>
        <p:txBody>
          <a:bodyPr/>
          <a:lstStyle/>
          <a:p>
            <a:r>
              <a:rPr lang="en-GB" dirty="0"/>
              <a:t>At </a:t>
            </a:r>
            <a:r>
              <a:rPr lang="en-GB" dirty="0" smtClean="0"/>
              <a:t>present, </a:t>
            </a:r>
            <a:r>
              <a:rPr lang="en-GB" dirty="0"/>
              <a:t>technology has evolved so fast opening the door for new tools</a:t>
            </a:r>
          </a:p>
          <a:p>
            <a:r>
              <a:rPr lang="en-GB" dirty="0"/>
              <a:t>People is connected among themselves sharing all kind of information</a:t>
            </a:r>
          </a:p>
          <a:p>
            <a:r>
              <a:rPr lang="en-GB" dirty="0"/>
              <a:t>Music industry has been reluctant to let people interact with their songs</a:t>
            </a:r>
          </a:p>
          <a:p>
            <a:r>
              <a:rPr lang="en-GB" dirty="0"/>
              <a:t>A new interactive music service has emerged</a:t>
            </a:r>
          </a:p>
          <a:p>
            <a:r>
              <a:rPr lang="en-GB" dirty="0"/>
              <a:t>Future will be dominated by this new concept of digital music content</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52388038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pPr algn="ctr"/>
            <a:r>
              <a:rPr lang="en-GB" dirty="0" smtClean="0"/>
              <a:t>END</a:t>
            </a:r>
            <a:endParaRPr lang="en-GB" dirty="0"/>
          </a:p>
        </p:txBody>
      </p:sp>
      <p:sp>
        <p:nvSpPr>
          <p:cNvPr id="7" name="Content Placeholder 6"/>
          <p:cNvSpPr>
            <a:spLocks noGrp="1"/>
          </p:cNvSpPr>
          <p:nvPr>
            <p:ph idx="1"/>
          </p:nvPr>
        </p:nvSpPr>
        <p:spPr>
          <a:xfrm>
            <a:off x="773676" y="1455306"/>
            <a:ext cx="7799389" cy="4467675"/>
          </a:xfrm>
        </p:spPr>
        <p:txBody>
          <a:bodyPr/>
          <a:lstStyle/>
          <a:p>
            <a:endParaRPr lang="en-GB" sz="2200" b="1" dirty="0" smtClean="0"/>
          </a:p>
          <a:p>
            <a:r>
              <a:rPr lang="en-GB" sz="2200" b="1" dirty="0" smtClean="0"/>
              <a:t>Many </a:t>
            </a:r>
            <a:r>
              <a:rPr lang="en-GB" sz="2200" b="1" dirty="0"/>
              <a:t>thanks for your </a:t>
            </a:r>
            <a:r>
              <a:rPr lang="en-GB" sz="2200" b="1" dirty="0" smtClean="0"/>
              <a:t>attention</a:t>
            </a:r>
          </a:p>
          <a:p>
            <a:endParaRPr lang="en-GB" sz="2200" b="1" dirty="0"/>
          </a:p>
          <a:p>
            <a:r>
              <a:rPr lang="en-GB" sz="2200" b="1" dirty="0"/>
              <a:t>Any question?</a:t>
            </a:r>
          </a:p>
          <a:p>
            <a:pPr marL="2743200" lvl="8" indent="0">
              <a:buNone/>
            </a:pPr>
            <a:endParaRPr lang="en-GB" dirty="0"/>
          </a:p>
          <a:p>
            <a:pPr marL="2743200" lvl="8" indent="0">
              <a:buNone/>
            </a:pPr>
            <a:endParaRPr lang="en-GB" dirty="0" smtClean="0"/>
          </a:p>
          <a:p>
            <a:pPr marL="2743200" lvl="8" indent="0">
              <a:buNone/>
            </a:pPr>
            <a:endParaRPr lang="en-GB" dirty="0"/>
          </a:p>
          <a:p>
            <a:pPr marL="2743200" lvl="8" indent="0">
              <a:buNone/>
            </a:pPr>
            <a:endParaRPr lang="en-GB" dirty="0" smtClean="0"/>
          </a:p>
          <a:p>
            <a:pPr marL="2743200" lvl="8" indent="0">
              <a:buNone/>
            </a:pPr>
            <a:endParaRPr lang="en-GB" dirty="0"/>
          </a:p>
          <a:p>
            <a:pPr marL="2743200" lvl="8" indent="0">
              <a:buNone/>
            </a:pPr>
            <a:r>
              <a:rPr lang="en-GB" dirty="0" smtClean="0"/>
              <a:t>			Eugenio Oñate</a:t>
            </a:r>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7140172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1. Introduction</a:t>
            </a:r>
            <a:endParaRPr lang="en-GB" dirty="0"/>
          </a:p>
        </p:txBody>
      </p:sp>
      <p:sp>
        <p:nvSpPr>
          <p:cNvPr id="7" name="Content Placeholder 6"/>
          <p:cNvSpPr>
            <a:spLocks noGrp="1"/>
          </p:cNvSpPr>
          <p:nvPr>
            <p:ph idx="1"/>
          </p:nvPr>
        </p:nvSpPr>
        <p:spPr>
          <a:xfrm>
            <a:off x="773676" y="1455306"/>
            <a:ext cx="7799389" cy="4467675"/>
          </a:xfrm>
        </p:spPr>
        <p:txBody>
          <a:bodyPr/>
          <a:lstStyle/>
          <a:p>
            <a:r>
              <a:rPr lang="en-GB" dirty="0"/>
              <a:t>For its success, it is essential to have a </a:t>
            </a:r>
            <a:r>
              <a:rPr lang="en-GB" dirty="0" smtClean="0"/>
              <a:t>standardized </a:t>
            </a:r>
            <a:r>
              <a:rPr lang="en-GB" dirty="0"/>
              <a:t>file format that can supply </a:t>
            </a:r>
            <a:r>
              <a:rPr lang="en-GB" b="1" dirty="0"/>
              <a:t>interoperability</a:t>
            </a:r>
            <a:r>
              <a:rPr lang="en-GB" dirty="0"/>
              <a:t> between different interactive services and music players.</a:t>
            </a:r>
          </a:p>
          <a:p>
            <a:r>
              <a:rPr lang="en-GB" dirty="0"/>
              <a:t>This </a:t>
            </a:r>
            <a:r>
              <a:rPr lang="en-GB" dirty="0" smtClean="0"/>
              <a:t>file </a:t>
            </a:r>
            <a:r>
              <a:rPr lang="en-GB" dirty="0"/>
              <a:t>is  called </a:t>
            </a:r>
            <a:r>
              <a:rPr lang="en-GB" b="1" dirty="0"/>
              <a:t>Interactive Music Application Format </a:t>
            </a:r>
          </a:p>
          <a:p>
            <a:r>
              <a:rPr lang="en-GB" dirty="0"/>
              <a:t> IM AF allows users to modify the volume of each instrument separately, select a mixing preset or share their creations</a:t>
            </a:r>
          </a:p>
          <a:p>
            <a:r>
              <a:rPr lang="en-GB" dirty="0"/>
              <a:t>IM AF opens a new range of opportunities for the music </a:t>
            </a:r>
            <a:r>
              <a:rPr lang="en-GB" dirty="0" smtClean="0"/>
              <a:t>sector</a:t>
            </a:r>
          </a:p>
          <a:p>
            <a:r>
              <a:rPr lang="en-GB" dirty="0" smtClean="0"/>
              <a:t>Web pages like Myspace or </a:t>
            </a:r>
            <a:r>
              <a:rPr lang="en-GB" dirty="0" err="1" smtClean="0"/>
              <a:t>Last.fm</a:t>
            </a:r>
            <a:r>
              <a:rPr lang="en-GB" dirty="0" smtClean="0"/>
              <a:t> will benefit from this file</a:t>
            </a:r>
            <a:endParaRPr lang="en-GB" dirty="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1617326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Content</a:t>
            </a:r>
            <a:endParaRPr lang="en-GB" dirty="0"/>
          </a:p>
        </p:txBody>
      </p:sp>
      <p:sp>
        <p:nvSpPr>
          <p:cNvPr id="7" name="Content Placeholder 6"/>
          <p:cNvSpPr>
            <a:spLocks noGrp="1"/>
          </p:cNvSpPr>
          <p:nvPr>
            <p:ph idx="1"/>
          </p:nvPr>
        </p:nvSpPr>
        <p:spPr>
          <a:xfrm>
            <a:off x="773676" y="1455306"/>
            <a:ext cx="7799389" cy="4467675"/>
          </a:xfrm>
        </p:spPr>
        <p:txBody>
          <a:bodyPr/>
          <a:lstStyle/>
          <a:p>
            <a:pPr marL="457200" indent="-457200">
              <a:buFont typeface="+mj-lt"/>
              <a:buAutoNum type="arabicPeriod"/>
            </a:pPr>
            <a:r>
              <a:rPr lang="en-US" dirty="0"/>
              <a:t>Introduction</a:t>
            </a:r>
          </a:p>
          <a:p>
            <a:pPr marL="457200" indent="-457200">
              <a:buFont typeface="+mj-lt"/>
              <a:buAutoNum type="arabicPeriod"/>
            </a:pPr>
            <a:r>
              <a:rPr lang="en-US" b="1" dirty="0"/>
              <a:t>Objectives</a:t>
            </a:r>
          </a:p>
          <a:p>
            <a:pPr marL="457200" indent="-457200">
              <a:buFont typeface="+mj-lt"/>
              <a:buAutoNum type="arabicPeriod"/>
            </a:pPr>
            <a:r>
              <a:rPr lang="en-US" dirty="0"/>
              <a:t>Background research</a:t>
            </a:r>
          </a:p>
          <a:p>
            <a:pPr marL="457200" indent="-457200">
              <a:buFont typeface="+mj-lt"/>
              <a:buAutoNum type="arabicPeriod"/>
            </a:pPr>
            <a:r>
              <a:rPr lang="en-US" dirty="0"/>
              <a:t>Development of IM AF file</a:t>
            </a:r>
          </a:p>
          <a:p>
            <a:pPr marL="457200" indent="-457200">
              <a:buFont typeface="+mj-lt"/>
              <a:buAutoNum type="arabicPeriod"/>
            </a:pPr>
            <a:r>
              <a:rPr lang="en-US" dirty="0"/>
              <a:t>Implementation</a:t>
            </a:r>
          </a:p>
          <a:p>
            <a:pPr marL="457200" indent="-457200">
              <a:buFont typeface="+mj-lt"/>
              <a:buAutoNum type="arabicPeriod"/>
            </a:pPr>
            <a:r>
              <a:rPr lang="en-US" dirty="0"/>
              <a:t>Results </a:t>
            </a:r>
          </a:p>
          <a:p>
            <a:pPr marL="457200" indent="-457200">
              <a:buFont typeface="+mj-lt"/>
              <a:buAutoNum type="arabicPeriod"/>
            </a:pPr>
            <a:r>
              <a:rPr lang="en-US" dirty="0"/>
              <a:t>Conclusions</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52349659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a:t>2. Objectives</a:t>
            </a:r>
          </a:p>
        </p:txBody>
      </p:sp>
      <p:sp>
        <p:nvSpPr>
          <p:cNvPr id="7" name="Content Placeholder 6"/>
          <p:cNvSpPr>
            <a:spLocks noGrp="1"/>
          </p:cNvSpPr>
          <p:nvPr>
            <p:ph idx="1"/>
          </p:nvPr>
        </p:nvSpPr>
        <p:spPr>
          <a:xfrm>
            <a:off x="773676" y="1455306"/>
            <a:ext cx="7799389" cy="4895057"/>
          </a:xfrm>
        </p:spPr>
        <p:txBody>
          <a:bodyPr>
            <a:normAutofit lnSpcReduction="10000"/>
          </a:bodyPr>
          <a:lstStyle/>
          <a:p>
            <a:pPr marL="0" indent="0">
              <a:buNone/>
            </a:pPr>
            <a:r>
              <a:rPr lang="en-GB" sz="2200" b="1" dirty="0" smtClean="0"/>
              <a:t>The main objective of the thesis has been to develop an encoder able to create an IM AF file </a:t>
            </a:r>
          </a:p>
          <a:p>
            <a:r>
              <a:rPr lang="en-GB" dirty="0" smtClean="0"/>
              <a:t>For </a:t>
            </a:r>
            <a:r>
              <a:rPr lang="en-GB" dirty="0"/>
              <a:t>this purpose a program in C has been written following the standard defined by MPEG.  </a:t>
            </a:r>
          </a:p>
          <a:p>
            <a:r>
              <a:rPr lang="en-GB" dirty="0"/>
              <a:t>The IM AF file allows users more control over the song. More specifically, it permits to vary the volume of each instrument or choose a predefined preset. </a:t>
            </a:r>
          </a:p>
          <a:p>
            <a:r>
              <a:rPr lang="en-GB" dirty="0"/>
              <a:t>All the actions are supervised by rules, thereby protecting the initial intention of the author. </a:t>
            </a:r>
          </a:p>
          <a:p>
            <a:r>
              <a:rPr lang="en-GB" dirty="0"/>
              <a:t>The performance of the encoder has been validated by creating </a:t>
            </a:r>
            <a:r>
              <a:rPr lang="en-GB" b="1" dirty="0"/>
              <a:t>three IM AF files </a:t>
            </a:r>
            <a:r>
              <a:rPr lang="en-GB" dirty="0"/>
              <a:t>with special features.  These conformance files have been </a:t>
            </a:r>
            <a:r>
              <a:rPr lang="en-GB" b="1" dirty="0"/>
              <a:t>successfully tested </a:t>
            </a:r>
            <a:r>
              <a:rPr lang="en-GB" dirty="0"/>
              <a:t>in the IM AF player provided by the MPEG group.</a:t>
            </a:r>
            <a:endParaRPr lang="es-ES" dirty="0"/>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52349659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2. Objectives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Technical features of the new encoder</a:t>
            </a:r>
          </a:p>
          <a:p>
            <a:r>
              <a:rPr lang="en-GB" dirty="0" smtClean="0"/>
              <a:t>The </a:t>
            </a:r>
            <a:r>
              <a:rPr lang="en-GB" dirty="0"/>
              <a:t>file will have the following characteristics:</a:t>
            </a:r>
          </a:p>
          <a:p>
            <a:pPr lvl="2"/>
            <a:r>
              <a:rPr lang="en-GB" dirty="0"/>
              <a:t>16 tracks maximum</a:t>
            </a:r>
          </a:p>
          <a:p>
            <a:pPr lvl="2"/>
            <a:r>
              <a:rPr lang="en-US" dirty="0"/>
              <a:t>S</a:t>
            </a:r>
            <a:r>
              <a:rPr lang="en-GB" dirty="0" err="1"/>
              <a:t>ampling</a:t>
            </a:r>
            <a:r>
              <a:rPr lang="en-GB" dirty="0"/>
              <a:t> frequency of 44.1 kHz</a:t>
            </a:r>
          </a:p>
          <a:p>
            <a:pPr lvl="2"/>
            <a:r>
              <a:rPr lang="en-GB" dirty="0"/>
              <a:t>Bit rate of 128 Kbit/sec</a:t>
            </a:r>
          </a:p>
          <a:p>
            <a:pPr lvl="2"/>
            <a:r>
              <a:rPr lang="en-GB" dirty="0"/>
              <a:t>Resolution of 16 bits</a:t>
            </a:r>
          </a:p>
          <a:p>
            <a:pPr lvl="1"/>
            <a:r>
              <a:rPr lang="en-GB" dirty="0"/>
              <a:t>It will hold presets and rules</a:t>
            </a:r>
          </a:p>
          <a:p>
            <a:pPr lvl="2"/>
            <a:r>
              <a:rPr lang="en-GB" dirty="0"/>
              <a:t>Presets: predefined values of the volume of each track</a:t>
            </a:r>
          </a:p>
          <a:p>
            <a:pPr lvl="2"/>
            <a:r>
              <a:rPr lang="en-GB" dirty="0"/>
              <a:t>Rules: limitations imposed by the creator of the song</a:t>
            </a:r>
          </a:p>
          <a:p>
            <a:r>
              <a:rPr lang="en-GB" dirty="0"/>
              <a:t>The encoder </a:t>
            </a:r>
            <a:r>
              <a:rPr lang="en-GB" dirty="0" smtClean="0"/>
              <a:t>uses </a:t>
            </a:r>
            <a:r>
              <a:rPr lang="en-GB" dirty="0"/>
              <a:t>a simple command line user-interface to introduce data</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0627203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038"/>
            <a:ext cx="8913813" cy="914400"/>
          </a:xfrm>
        </p:spPr>
        <p:txBody>
          <a:bodyPr/>
          <a:lstStyle/>
          <a:p>
            <a:r>
              <a:rPr lang="en-GB" dirty="0" smtClean="0"/>
              <a:t>2. Objectives</a:t>
            </a:r>
            <a:endParaRPr lang="en-GB" dirty="0"/>
          </a:p>
        </p:txBody>
      </p:sp>
      <p:sp>
        <p:nvSpPr>
          <p:cNvPr id="7" name="Content Placeholder 6"/>
          <p:cNvSpPr>
            <a:spLocks noGrp="1"/>
          </p:cNvSpPr>
          <p:nvPr>
            <p:ph idx="1"/>
          </p:nvPr>
        </p:nvSpPr>
        <p:spPr>
          <a:xfrm>
            <a:off x="773676" y="1455306"/>
            <a:ext cx="7799389" cy="4467675"/>
          </a:xfrm>
        </p:spPr>
        <p:txBody>
          <a:bodyPr/>
          <a:lstStyle/>
          <a:p>
            <a:pPr marL="0" indent="0">
              <a:buNone/>
            </a:pPr>
            <a:r>
              <a:rPr lang="en-GB" sz="2200" b="1" dirty="0" smtClean="0"/>
              <a:t>Background technology</a:t>
            </a:r>
          </a:p>
          <a:p>
            <a:pPr marL="0" indent="0">
              <a:buNone/>
            </a:pPr>
            <a:endParaRPr lang="en-GB" sz="2200" b="1" dirty="0" smtClean="0"/>
          </a:p>
          <a:p>
            <a:r>
              <a:rPr lang="en-GB" dirty="0"/>
              <a:t>Besides the implementation in C of the encoder, we will study the file structure of MPEG-4 and MPEG-1 Layer </a:t>
            </a:r>
            <a:r>
              <a:rPr lang="en-GB" dirty="0" smtClean="0"/>
              <a:t>III</a:t>
            </a:r>
          </a:p>
          <a:p>
            <a:endParaRPr lang="en-GB" dirty="0"/>
          </a:p>
          <a:p>
            <a:r>
              <a:rPr lang="en-GB" b="1" dirty="0"/>
              <a:t>MPEG-4 is the bases of IM AF and MP3 is the supported file format of this encoder</a:t>
            </a:r>
          </a:p>
          <a:p>
            <a:endParaRPr lang="en-GB" dirty="0" smtClean="0"/>
          </a:p>
          <a:p>
            <a:endParaRPr lang="en-GB" dirty="0"/>
          </a:p>
          <a:p>
            <a:endParaRPr lang="en-GB" dirty="0" smtClean="0"/>
          </a:p>
          <a:p>
            <a:endParaRPr lang="en-GB" dirty="0"/>
          </a:p>
          <a:p>
            <a:endParaRPr lang="en-GB" dirty="0" smtClean="0"/>
          </a:p>
          <a:p>
            <a:endParaRPr lang="en-GB" dirty="0"/>
          </a:p>
          <a:p>
            <a:pPr marL="0" indent="0">
              <a:buNone/>
            </a:pPr>
            <a:endParaRPr lang="en-GB" dirty="0"/>
          </a:p>
        </p:txBody>
      </p:sp>
    </p:spTree>
    <p:extLst>
      <p:ext uri="{BB962C8B-B14F-4D97-AF65-F5344CB8AC3E}">
        <p14:creationId xmlns:p14="http://schemas.microsoft.com/office/powerpoint/2010/main" val="257509058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erception">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1165</TotalTime>
  <Words>2768</Words>
  <Application>Microsoft Macintosh PowerPoint</Application>
  <PresentationFormat>On-screen Show (4:3)</PresentationFormat>
  <Paragraphs>554</Paragraphs>
  <Slides>40</Slides>
  <Notes>39</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40</vt:i4>
      </vt:variant>
    </vt:vector>
  </HeadingPairs>
  <TitlesOfParts>
    <vt:vector size="42" baseType="lpstr">
      <vt:lpstr>Perception</vt:lpstr>
      <vt:lpstr>\\localhost\Users\eugin\Desktop\IM_AF Report\Macintosh HD:Users:eugin:Desktop:IM_AF Report:Content_v5.docx!OLE_LINK1</vt:lpstr>
      <vt:lpstr>Development of an IM AF encoder</vt:lpstr>
      <vt:lpstr>Content</vt:lpstr>
      <vt:lpstr>1. Introduction</vt:lpstr>
      <vt:lpstr>1. Introduction</vt:lpstr>
      <vt:lpstr>1. Introduction</vt:lpstr>
      <vt:lpstr>Content</vt:lpstr>
      <vt:lpstr>2. Objectives</vt:lpstr>
      <vt:lpstr>2. Objectives</vt:lpstr>
      <vt:lpstr>2. Objectives</vt:lpstr>
      <vt:lpstr>Content</vt:lpstr>
      <vt:lpstr>3. Background research</vt:lpstr>
      <vt:lpstr>3. Background research</vt:lpstr>
      <vt:lpstr>3. Background research</vt:lpstr>
      <vt:lpstr>3. Background research</vt:lpstr>
      <vt:lpstr>Content</vt:lpstr>
      <vt:lpstr>4. Development of IM AF file</vt:lpstr>
      <vt:lpstr>4. Development of IM AF file</vt:lpstr>
      <vt:lpstr>4. Development of IM AF file</vt:lpstr>
      <vt:lpstr>4. Development of IM AF file</vt:lpstr>
      <vt:lpstr>4. Development of IM AF file</vt:lpstr>
      <vt:lpstr>Content</vt:lpstr>
      <vt:lpstr>5. Implementation</vt:lpstr>
      <vt:lpstr>5. Implementation</vt:lpstr>
      <vt:lpstr>5. Implementation</vt:lpstr>
      <vt:lpstr>5. Implementation</vt:lpstr>
      <vt:lpstr>5. Implementation</vt:lpstr>
      <vt:lpstr>5. Implementation</vt:lpstr>
      <vt:lpstr>Content</vt:lpstr>
      <vt:lpstr>6. Results</vt:lpstr>
      <vt:lpstr>6. Results</vt:lpstr>
      <vt:lpstr>6. Results</vt:lpstr>
      <vt:lpstr>6. Results</vt:lpstr>
      <vt:lpstr>6. Results</vt:lpstr>
      <vt:lpstr>6. Results</vt:lpstr>
      <vt:lpstr>Content</vt:lpstr>
      <vt:lpstr>7. Conclusions</vt:lpstr>
      <vt:lpstr>7. Conclusions</vt:lpstr>
      <vt:lpstr>7. Conclusions</vt:lpstr>
      <vt:lpstr>7. Conclusions</vt:lpstr>
      <vt:lpstr>END</vt:lpstr>
    </vt:vector>
  </TitlesOfParts>
  <Company>SAE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 IM AF encoder</dc:title>
  <dc:creator>eugenio oñate hospital</dc:creator>
  <cp:lastModifiedBy>eugenio oñate hospital</cp:lastModifiedBy>
  <cp:revision>81</cp:revision>
  <dcterms:created xsi:type="dcterms:W3CDTF">2012-08-22T15:10:21Z</dcterms:created>
  <dcterms:modified xsi:type="dcterms:W3CDTF">2012-08-27T11:38:42Z</dcterms:modified>
</cp:coreProperties>
</file>