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772400" cy="10058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Gillius ADF No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Gillius ADF No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prstClr val="red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5" d="100"/>
          <a:sy n="85" d="100"/>
        </p:scale>
        <p:origin x="-78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75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smtClean="0"/>
          </a:p>
        </p:txBody>
      </p:sp>
      <p:sp>
        <p:nvSpPr>
          <p:cNvPr id="2065" name="Rectangle 1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9675" cy="376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6025" cy="3768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2262" cy="38211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9087" cy="38179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2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78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3188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8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5525" y="720725"/>
            <a:ext cx="2336800" cy="62198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363" y="720725"/>
            <a:ext cx="6862762" cy="62198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720725"/>
            <a:ext cx="9351962" cy="8921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63" y="1957388"/>
            <a:ext cx="4598987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957388"/>
            <a:ext cx="4600575" cy="49831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60363" y="720725"/>
            <a:ext cx="9351962" cy="89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3" y="1957388"/>
            <a:ext cx="9351962" cy="498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360363" y="720725"/>
            <a:ext cx="9359900" cy="1588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60363" y="6840538"/>
            <a:ext cx="9359900" cy="1587"/>
          </a:xfrm>
          <a:prstGeom prst="line">
            <a:avLst/>
          </a:prstGeom>
          <a:noFill/>
          <a:ln w="28800">
            <a:solidFill>
              <a:srgbClr val="A9B6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908800"/>
            <a:ext cx="2686050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+mj-lt"/>
          <a:ea typeface="+mj-ea"/>
          <a:cs typeface="+mj-cs"/>
        </a:defRPr>
      </a:lvl1pPr>
      <a:lvl2pPr marL="742950" indent="-2857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2pPr>
      <a:lvl3pPr marL="1143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3pPr>
      <a:lvl4pPr marL="1600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E442C"/>
          </a:solidFill>
          <a:latin typeface="Gillius ADF No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3E442C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512888" y="4283075"/>
            <a:ext cx="7056437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900113"/>
            <a:ext cx="453072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686550" y="6896100"/>
            <a:ext cx="3060700" cy="539750"/>
          </a:xfrm>
          <a:prstGeom prst="rect">
            <a:avLst/>
          </a:prstGeom>
          <a:solidFill>
            <a:srgbClr val="FDFAF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>
          <a:xfrm>
            <a:off x="360363" y="2160588"/>
            <a:ext cx="9358312" cy="1441450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Version Control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60363" y="1957388"/>
            <a:ext cx="9358312" cy="4700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38138" algn="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669925"/>
            <a:ext cx="9356725" cy="998538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What does version control mean?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6725" cy="4987925"/>
          </a:xfrm>
          <a:ln/>
        </p:spPr>
        <p:txBody>
          <a:bodyPr/>
          <a:lstStyle/>
          <a:p>
            <a:pPr marL="374650" indent="-285750">
              <a:buFont typeface="Times New Roman" pitchFamily="16" charset="0"/>
              <a:buChar char="»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A version control system is a software tool designed to help keep track of changes made to files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  <a:p>
            <a:pPr marL="374650" indent="-285750">
              <a:buFont typeface="Times New Roman" pitchFamily="16" charset="0"/>
              <a:buChar char="»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A version control system tracks the </a:t>
            </a:r>
            <a:r>
              <a:rPr lang="en-GB" b="1"/>
              <a:t>history</a:t>
            </a:r>
            <a:r>
              <a:rPr lang="en-GB" i="1"/>
              <a:t> </a:t>
            </a:r>
            <a:r>
              <a:rPr lang="en-GB"/>
              <a:t>of your files</a:t>
            </a:r>
          </a:p>
          <a:p>
            <a:pPr marL="374650" indent="-285750">
              <a:buFont typeface="Times New Roman" pitchFamily="16" charset="0"/>
              <a:buChar char="»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A version control system helps you </a:t>
            </a:r>
            <a:r>
              <a:rPr lang="en-GB" b="1"/>
              <a:t>collaborate</a:t>
            </a:r>
            <a:r>
              <a:rPr lang="en-GB"/>
              <a:t> on changes</a:t>
            </a:r>
          </a:p>
          <a:p>
            <a:pPr marL="374650" indent="-285750">
              <a:buFont typeface="Times New Roman" pitchFamily="16" charset="0"/>
              <a:buChar char="»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These two qualities make them really useful, as we'll see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  <a:p>
            <a:pPr marL="374650" indent="-285750">
              <a:buFont typeface="Times New Roman" pitchFamily="16" charset="0"/>
              <a:buChar char="»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Popular systems include Subversion, git, and Mercurial</a:t>
            </a:r>
          </a:p>
          <a:p>
            <a:pPr marL="374650" indent="-285750">
              <a:buFont typeface="Times New Roman" pitchFamily="16" charset="0"/>
              <a:buChar char="»"/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r>
              <a:rPr lang="en-GB"/>
              <a:t>They have their differences, but much in common too</a:t>
            </a:r>
          </a:p>
          <a:p>
            <a:pPr marL="88900" indent="0">
              <a:tabLst>
                <a:tab pos="374650" algn="l"/>
                <a:tab pos="479425" algn="l"/>
                <a:tab pos="928688" algn="l"/>
                <a:tab pos="1377950" algn="l"/>
                <a:tab pos="1827213" algn="l"/>
                <a:tab pos="2276475" algn="l"/>
                <a:tab pos="2725738" algn="l"/>
                <a:tab pos="3175000" algn="l"/>
                <a:tab pos="3624263" algn="l"/>
                <a:tab pos="4073525" algn="l"/>
                <a:tab pos="4522788" algn="l"/>
                <a:tab pos="4972050" algn="l"/>
                <a:tab pos="5421313" algn="l"/>
                <a:tab pos="5870575" algn="l"/>
                <a:tab pos="6319838" algn="l"/>
                <a:tab pos="6769100" algn="l"/>
                <a:tab pos="7218363" algn="l"/>
                <a:tab pos="7667625" algn="l"/>
                <a:tab pos="8116888" algn="l"/>
                <a:tab pos="8566150" algn="l"/>
                <a:tab pos="901541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720725"/>
            <a:ext cx="9353550" cy="893763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Keeping track of history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1957388"/>
            <a:ext cx="9353550" cy="4984750"/>
          </a:xfrm>
          <a:ln/>
        </p:spPr>
        <p:txBody>
          <a:bodyPr/>
          <a:lstStyle/>
          <a:p>
            <a:pPr marL="1587" indent="0">
              <a:buClrTx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You're working on software to process experimental data for publication.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/>
              <a:t>You </a:t>
            </a:r>
            <a:r>
              <a:rPr lang="en-US"/>
              <a:t>find to your horror </a:t>
            </a:r>
            <a:r>
              <a:rPr lang="en-GB"/>
              <a:t>that a </a:t>
            </a:r>
            <a:r>
              <a:rPr lang="en-US"/>
              <a:t>change you made </a:t>
            </a:r>
            <a:r>
              <a:rPr lang="en-GB"/>
              <a:t>yesterday </a:t>
            </a:r>
            <a:r>
              <a:rPr lang="en-US"/>
              <a:t>has rendered all the values for a particular result gibberish. How do you get the </a:t>
            </a:r>
            <a:r>
              <a:rPr lang="en-GB"/>
              <a:t>previous day's code </a:t>
            </a:r>
            <a:r>
              <a:rPr lang="en-US"/>
              <a:t>back?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It turns out the previous version is also broken</a:t>
            </a:r>
            <a:r>
              <a:rPr lang="en-GB"/>
              <a:t>! </a:t>
            </a:r>
            <a:r>
              <a:rPr lang="en-US"/>
              <a:t>You must have broken it during the last fortnight, but you don't know when</a:t>
            </a:r>
            <a:r>
              <a:rPr lang="en-GB"/>
              <a:t>. </a:t>
            </a:r>
            <a:r>
              <a:rPr lang="en-US"/>
              <a:t>How can you find out what went wrong?</a:t>
            </a:r>
          </a:p>
          <a:p>
            <a:pPr marL="458787" indent="-457200">
              <a:buClrTx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/>
              <a:t>Someone asks for a copy of </a:t>
            </a:r>
            <a:r>
              <a:rPr lang="en-GB"/>
              <a:t>the software used for that </a:t>
            </a:r>
            <a:r>
              <a:rPr lang="en-US"/>
              <a:t>Institute of Scientists journal paper last May. </a:t>
            </a:r>
            <a:r>
              <a:rPr lang="en-GB"/>
              <a:t>It's </a:t>
            </a:r>
            <a:r>
              <a:rPr lang="en-US"/>
              <a:t>changed a lot since then! </a:t>
            </a:r>
            <a:r>
              <a:rPr lang="en-GB"/>
              <a:t>What do </a:t>
            </a:r>
            <a:r>
              <a:rPr lang="en-US"/>
              <a:t>you </a:t>
            </a:r>
            <a:r>
              <a:rPr lang="en-GB"/>
              <a:t>say</a:t>
            </a:r>
            <a:r>
              <a:rPr lang="en-US"/>
              <a:t>?</a:t>
            </a: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  <a:p>
            <a:pPr indent="-341313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Collaborating 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>
                <a:latin typeface="Gillius ADF No2"/>
              </a:rPr>
              <a:t>You're the only one working on your code, but you need to run it both on your laptop at home and the server in the lab...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make sure the code is the same on both?</a:t>
            </a:r>
          </a:p>
          <a:p>
            <a:pPr marL="0" indent="0"/>
            <a:endParaRPr lang="en-US">
              <a:latin typeface="Gillius ADF No2"/>
            </a:endParaRPr>
          </a:p>
          <a:p>
            <a:pPr marL="0" indent="0"/>
            <a:r>
              <a:rPr lang="en-US">
                <a:latin typeface="Gillius ADF No2"/>
              </a:rPr>
              <a:t>You're working on code or a paper with a colleague...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do you find out when they change something?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You both make fixes in the same file. How do you merge them without risking losing work?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>
                <a:latin typeface="Gillius ADF No2"/>
              </a:rPr>
              <a:t>How can you find out which of you introduced a bug, and when?</a:t>
            </a:r>
          </a:p>
          <a:p>
            <a:pPr marL="0" indent="0"/>
            <a:endParaRPr lang="en-US">
              <a:latin typeface="Gillius ADF No2"/>
            </a:endParaRPr>
          </a:p>
          <a:p>
            <a:pPr marL="0" indent="0"/>
            <a:endParaRPr lang="en-US">
              <a:latin typeface="Gillius ADF No2"/>
            </a:endParaRPr>
          </a:p>
        </p:txBody>
      </p:sp>
    </p:spTree>
    <p:extLst>
      <p:ext uri="{BB962C8B-B14F-4D97-AF65-F5344CB8AC3E}">
        <p14:creationId xmlns:p14="http://schemas.microsoft.com/office/powerpoint/2010/main" val="371269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helps with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version control system helps with all of those problems</a:t>
            </a:r>
          </a:p>
          <a:p>
            <a:endParaRPr lang="en-US"/>
          </a:p>
          <a:p>
            <a:r>
              <a:rPr lang="en-US"/>
              <a:t>You do have to work a bit: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You need to tell it which files you care about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You need to tell it when you've changed something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/>
              <a:t>If two people make </a:t>
            </a:r>
            <a:r>
              <a:rPr lang="en-US" i="1"/>
              <a:t>conflicting</a:t>
            </a:r>
            <a:r>
              <a:rPr lang="en-US"/>
              <a:t> changes, you have to resolve them</a:t>
            </a:r>
          </a:p>
          <a:p>
            <a:endParaRPr lang="en-US"/>
          </a:p>
          <a:p>
            <a:r>
              <a:rPr lang="en-US"/>
              <a:t>... but it's much easier than trying to do this by hand</a:t>
            </a:r>
          </a:p>
        </p:txBody>
      </p:sp>
    </p:spTree>
    <p:extLst>
      <p:ext uri="{BB962C8B-B14F-4D97-AF65-F5344CB8AC3E}">
        <p14:creationId xmlns:p14="http://schemas.microsoft.com/office/powerpoint/2010/main" val="1893756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</a:t>
            </a:r>
            <a:r>
              <a:rPr lang="en-US" i="1"/>
              <a:t>repository</a:t>
            </a:r>
            <a:r>
              <a:rPr lang="en-US"/>
              <a:t> holds the complete history of your project: every version of every file</a:t>
            </a:r>
          </a:p>
          <a:p>
            <a:r>
              <a:rPr lang="en-US"/>
              <a:t>A </a:t>
            </a:r>
            <a:r>
              <a:rPr lang="en-US" i="1"/>
              <a:t>working copy</a:t>
            </a:r>
            <a:r>
              <a:rPr lang="en-US"/>
              <a:t> is the project as you're working on it now: just the current version of each file</a:t>
            </a:r>
          </a:p>
          <a:p>
            <a:r>
              <a:rPr lang="en-US"/>
              <a:t>You can </a:t>
            </a:r>
            <a:r>
              <a:rPr lang="en-US" i="1"/>
              <a:t>update</a:t>
            </a:r>
            <a:r>
              <a:rPr lang="en-US"/>
              <a:t> your working copy, replacing its files with newer (or older!) versions from the repository</a:t>
            </a:r>
          </a:p>
          <a:p>
            <a:r>
              <a:rPr lang="en-US"/>
              <a:t>A repository can be </a:t>
            </a:r>
            <a:r>
              <a:rPr lang="en-US" i="1"/>
              <a:t>local</a:t>
            </a:r>
            <a:r>
              <a:rPr lang="en-US"/>
              <a:t>, on your computer's hard disc, or </a:t>
            </a:r>
            <a:r>
              <a:rPr lang="en-US" i="1"/>
              <a:t>remote</a:t>
            </a:r>
            <a:r>
              <a:rPr lang="en-US"/>
              <a:t>, on a server somewhere else</a:t>
            </a:r>
          </a:p>
          <a:p>
            <a:r>
              <a:rPr lang="en-US"/>
              <a:t>You can </a:t>
            </a:r>
            <a:r>
              <a:rPr lang="en-US" i="1"/>
              <a:t>push</a:t>
            </a:r>
            <a:r>
              <a:rPr lang="en-US"/>
              <a:t> or </a:t>
            </a:r>
            <a:r>
              <a:rPr lang="en-US" i="1"/>
              <a:t>pull</a:t>
            </a:r>
            <a:r>
              <a:rPr lang="en-US"/>
              <a:t> between repositories of the same project, to keep their changes in sync</a:t>
            </a:r>
          </a:p>
        </p:txBody>
      </p:sp>
    </p:spTree>
    <p:extLst>
      <p:ext uri="{BB962C8B-B14F-4D97-AF65-F5344CB8AC3E}">
        <p14:creationId xmlns:p14="http://schemas.microsoft.com/office/powerpoint/2010/main" val="112182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Gillius ADF No2"/>
        <a:ea typeface="DejaVu Sans"/>
        <a:cs typeface="DejaVu Sans"/>
      </a:majorFont>
      <a:minorFont>
        <a:latin typeface="Gillius ADF No2"/>
        <a:ea typeface="DejaVu Sans"/>
        <a:cs typeface="DejaVu Sans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ius ADF No2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Application>Microsoft Office PowerPoint</Application>
  <PresentationFormat>Custom</PresentationFormat>
  <Slides>6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Ofis Teması</vt:lpstr>
      <vt:lpstr>Version Control</vt:lpstr>
      <vt:lpstr>What does version control mean?</vt:lpstr>
      <vt:lpstr>Keeping track of history</vt:lpstr>
      <vt:lpstr>Collaborating on changes</vt:lpstr>
      <vt:lpstr>Version control helps with this</vt:lpstr>
      <vt:lpstr>Version control terminology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Transcription of Musical Audio Signals</dc:title>
  <cp:lastModifiedBy>Chris Cannam</cp:lastModifiedBy>
  <cp:revision>12</cp:revision>
  <cp:lastPrinted>1601-01-01T00:00:00Z</cp:lastPrinted>
  <dcterms:created xsi:type="dcterms:W3CDTF">2012-04-26T11:55:33Z</dcterms:created>
  <dcterms:modified xsi:type="dcterms:W3CDTF">2012-04-26T14:43:14Z</dcterms:modified>
</cp:coreProperties>
</file>