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4" r:id="rId5"/>
    <p:sldId id="262" r:id="rId6"/>
    <p:sldId id="265" r:id="rId7"/>
    <p:sldId id="263" r:id="rId8"/>
    <p:sldId id="266" r:id="rId9"/>
    <p:sldId id="270" r:id="rId10"/>
    <p:sldId id="271" r:id="rId11"/>
    <p:sldId id="261" r:id="rId12"/>
    <p:sldId id="275" r:id="rId13"/>
    <p:sldId id="274" r:id="rId14"/>
    <p:sldId id="273" r:id="rId15"/>
    <p:sldId id="272" r:id="rId16"/>
    <p:sldId id="258" r:id="rId17"/>
    <p:sldId id="267" r:id="rId18"/>
    <p:sldId id="268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0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0171A-4F9B-7F49-8764-EBC8CA32A10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11B0D-36C8-9C45-9902-00ABB0BEE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74b33ffd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74b33ffd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26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974b33ffd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974b33ffd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38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74b33ffd6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74b33ffd6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66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97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9728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74b33ffd6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74b33ffd6_2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397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1D32-A79C-9148-B79E-E9FC870D0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78C8F-03C6-F440-B73D-9744DCD68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CC074-F8BC-884F-908F-42737746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4E514-AF38-514D-8BEA-EB2BF3B6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B8465-D23E-5949-B34E-53EEDEC3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9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5A5A-8178-A74A-892D-96A1F45B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7B3E2-C16D-C549-B273-ABBCDC616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65E3E-FCAB-6F41-B477-BC3E6512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1C602-5E7A-1646-8882-010887DA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CFD3C-EB74-294D-817D-32E92D07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51A103-6EE4-B747-A9B3-2AAA19E3A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B02050-CD2B-C14A-9B43-5CFF174EE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373E4-0E8A-614A-8BF0-FB80D596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5A27C-4CE9-B749-B0AF-0FAEA6705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B50FB-9180-8A47-8E0F-168384EB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48CD-34B8-CF41-AA43-10C06DBC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3B2BE-7D4B-A042-A5B8-05C979F29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D0524-8EF1-E645-A393-26BD3538A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BEB3F-9608-8A4C-883D-C1AC4F7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DBBD8-FA68-234E-8289-7651CB9A7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96C29-9A5F-9B4A-B5B8-503F80C41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8647-8361-C74D-A18B-A1BFD662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F64FC-B8B3-9740-9414-1ABCBB5A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F5E65-5DC5-3743-85AA-0298DD23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C4F73-327A-0C41-A074-ABC804FA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0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B2FB-BFE6-D949-A96D-9776A6E1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8C293-81C4-4C46-B94E-013BB04EF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8AA78-60B1-5B47-B6BD-4C6AD33BE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D1952-0C5C-B843-AA6B-C0ECCBE46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84435-1537-7744-B788-82D562F0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48D95-26CF-6F40-90D0-ABAC84C7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8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7474-F426-594E-85E8-A57041B6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CC6F5-D1AC-8947-B249-71BB57F24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E11B8-FD70-AA46-B492-2D2921BC85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16815D-4234-EF4B-8BAA-B33802E0B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9125E0-B648-A949-9B3A-A08F0187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AF0655-3452-874B-AF0B-16B46ACDB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763E91-60A6-3B4F-A9FD-36C9FE906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E7396-7495-D74A-B9DA-044083395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9E0C4-E4F2-A149-A9A0-0709016F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7CE014-3737-BD45-8583-D0E1E78C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08AB9-3003-344E-B310-99DD0DFA2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DA278-5104-A345-8B2D-2DB677AB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4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BAA68-45B7-9C45-9C8C-E2F558F4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B90E7C-47DC-E244-B775-0397AA6D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6602D-D6FD-644A-82A9-7C9C1D9A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8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F66D-A360-4148-9793-DD2606C58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9D1C0-B960-EA45-B474-95ADC0F4B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A65ED-29AD-504A-8C84-583E3A584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54A13-EF26-374E-86AF-039C28D2D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65AC45-06AC-9E4D-9C0A-5E4898A31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94B00-2C7B-8C4B-BEAF-3CAA4FF2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4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E31C1-2142-5149-B71F-F16175127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BC409D-AF31-864E-9269-73D1B1E74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E76AF-B1F3-1C4E-B641-48ADE2178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7FF96-167F-C04B-BEF9-F4E97AD9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E3C2E-6DC2-224E-B970-559E162D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81D48-7AAE-2740-8E92-78F097BF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2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D989DB-7060-6541-A02D-14E11A7B8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FA09B-9845-8A48-98F5-132F46C7F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23EA9-BF2E-944A-BCCC-A339BA3EF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F3550-A328-8A47-B86B-85C41889131E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28936-0786-E649-ABE1-FDE039C9C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EA7A5-8A4B-A346-9EF0-740437159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32562-7E34-D047-B524-3A4B89184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7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microsoft.com/office/2007/relationships/media" Target="../media/media1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5" Type="http://schemas.microsoft.com/office/2007/relationships/media" Target="../media/media18.mp3"/><Relationship Id="rId10" Type="http://schemas.openxmlformats.org/officeDocument/2006/relationships/image" Target="../media/image1.png"/><Relationship Id="rId4" Type="http://schemas.openxmlformats.org/officeDocument/2006/relationships/audio" Target="../media/media17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slideLayout" Target="../slideLayouts/slideLayout2.xml"/><Relationship Id="rId3" Type="http://schemas.microsoft.com/office/2007/relationships/media" Target="../media/media20.mp3"/><Relationship Id="rId7" Type="http://schemas.microsoft.com/office/2007/relationships/media" Target="../media/media22.wav"/><Relationship Id="rId12" Type="http://schemas.openxmlformats.org/officeDocument/2006/relationships/audio" Target="../media/media24.wav"/><Relationship Id="rId17" Type="http://schemas.openxmlformats.org/officeDocument/2006/relationships/image" Target="../media/image4.png"/><Relationship Id="rId2" Type="http://schemas.openxmlformats.org/officeDocument/2006/relationships/audio" Target="../media/media19.mp3"/><Relationship Id="rId16" Type="http://schemas.openxmlformats.org/officeDocument/2006/relationships/hyperlink" Target="https://github.com/MTG/content_choral_separation" TargetMode="External"/><Relationship Id="rId1" Type="http://schemas.microsoft.com/office/2007/relationships/media" Target="../media/media19.mp3"/><Relationship Id="rId6" Type="http://schemas.openxmlformats.org/officeDocument/2006/relationships/audio" Target="../media/media21.wav"/><Relationship Id="rId11" Type="http://schemas.microsoft.com/office/2007/relationships/media" Target="../media/media24.wav"/><Relationship Id="rId5" Type="http://schemas.microsoft.com/office/2007/relationships/media" Target="../media/media21.wav"/><Relationship Id="rId15" Type="http://schemas.openxmlformats.org/officeDocument/2006/relationships/hyperlink" Target="https://pc2752.github.io/sep_content/" TargetMode="External"/><Relationship Id="rId10" Type="http://schemas.openxmlformats.org/officeDocument/2006/relationships/audio" Target="../media/media23.wav"/><Relationship Id="rId4" Type="http://schemas.openxmlformats.org/officeDocument/2006/relationships/audio" Target="../media/media20.mp3"/><Relationship Id="rId9" Type="http://schemas.microsoft.com/office/2007/relationships/media" Target="../media/media23.wav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github.com/MTG/content_choral_separation" TargetMode="External"/><Relationship Id="rId4" Type="http://schemas.openxmlformats.org/officeDocument/2006/relationships/hyperlink" Target="https://pc2752.github.io/unison_analysis_synthesis_example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5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2.xml"/><Relationship Id="rId5" Type="http://schemas.microsoft.com/office/2007/relationships/media" Target="../media/media8.wav"/><Relationship Id="rId15" Type="http://schemas.openxmlformats.org/officeDocument/2006/relationships/image" Target="../media/image4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1.png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image" Target="../media/image7.png"/><Relationship Id="rId5" Type="http://schemas.microsoft.com/office/2007/relationships/media" Target="../media/media13.wav"/><Relationship Id="rId10" Type="http://schemas.openxmlformats.org/officeDocument/2006/relationships/image" Target="../media/image8.png"/><Relationship Id="rId4" Type="http://schemas.openxmlformats.org/officeDocument/2006/relationships/audio" Target="../media/media12.wav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5.wav"/><Relationship Id="rId7" Type="http://schemas.openxmlformats.org/officeDocument/2006/relationships/image" Target="../media/image7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.png"/><Relationship Id="rId4" Type="http://schemas.openxmlformats.org/officeDocument/2006/relationships/audio" Target="../media/media15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1B9B1-D515-7245-B066-5D4F2F0026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Deep Learning Applied to SATB Choirs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1DF6C3-6BBF-744F-91C5-517B77578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867" y="5634800"/>
            <a:ext cx="4947074" cy="1004875"/>
          </a:xfrm>
          <a:prstGeom prst="rect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C61F2350-04B8-B142-9AAC-3ACB18C8B18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420368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600" dirty="0">
                <a:latin typeface="Roboto"/>
                <a:ea typeface="Roboto"/>
                <a:cs typeface="Roboto"/>
                <a:sym typeface="Roboto"/>
              </a:rPr>
              <a:t>Pritish Chandna</a:t>
            </a:r>
            <a:r>
              <a:rPr lang="en-US" sz="2600" baseline="30000" dirty="0"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600" dirty="0">
                <a:latin typeface="Roboto"/>
                <a:ea typeface="Roboto"/>
                <a:cs typeface="Roboto"/>
                <a:sym typeface="Roboto"/>
              </a:rPr>
              <a:t>, Helena Cuesta</a:t>
            </a:r>
            <a:r>
              <a:rPr lang="en-US" sz="2600" baseline="30000" dirty="0"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600" dirty="0">
                <a:latin typeface="Roboto"/>
                <a:ea typeface="Roboto"/>
                <a:cs typeface="Roboto"/>
                <a:sym typeface="Roboto"/>
              </a:rPr>
              <a:t>, Darius Petermann</a:t>
            </a:r>
            <a:r>
              <a:rPr lang="en-US" sz="2600" baseline="30000" dirty="0"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en-US" sz="2600" dirty="0">
                <a:latin typeface="Roboto"/>
                <a:ea typeface="Roboto"/>
                <a:cs typeface="Roboto"/>
                <a:sym typeface="Roboto"/>
              </a:rPr>
              <a:t>, Emilia Gómez</a:t>
            </a:r>
            <a:r>
              <a:rPr lang="en-US" sz="2600" baseline="30000" dirty="0">
                <a:latin typeface="Roboto"/>
                <a:ea typeface="Roboto"/>
                <a:cs typeface="Roboto"/>
                <a:sym typeface="Roboto"/>
              </a:rPr>
              <a:t>2,1</a:t>
            </a:r>
            <a:endParaRPr sz="26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 baseline="300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700" baseline="30000" dirty="0">
                <a:latin typeface="Roboto"/>
                <a:ea typeface="Roboto"/>
                <a:cs typeface="Roboto"/>
                <a:sym typeface="Roboto"/>
              </a:rPr>
              <a:t>1 </a:t>
            </a:r>
            <a:r>
              <a:rPr lang="en-US" sz="1700" dirty="0">
                <a:latin typeface="Roboto"/>
                <a:ea typeface="Roboto"/>
                <a:cs typeface="Roboto"/>
                <a:sym typeface="Roboto"/>
              </a:rPr>
              <a:t>Music Technology Group, </a:t>
            </a:r>
            <a:r>
              <a:rPr lang="en-US" sz="1700" dirty="0" err="1">
                <a:latin typeface="Roboto"/>
                <a:ea typeface="Roboto"/>
                <a:cs typeface="Roboto"/>
                <a:sym typeface="Roboto"/>
              </a:rPr>
              <a:t>Universitat</a:t>
            </a:r>
            <a:r>
              <a:rPr lang="en-US" sz="17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latin typeface="Roboto"/>
                <a:ea typeface="Roboto"/>
                <a:cs typeface="Roboto"/>
                <a:sym typeface="Roboto"/>
              </a:rPr>
              <a:t>Pompeu</a:t>
            </a:r>
            <a:r>
              <a:rPr lang="en-US" sz="17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1700" dirty="0" err="1">
                <a:latin typeface="Roboto"/>
                <a:ea typeface="Roboto"/>
                <a:cs typeface="Roboto"/>
                <a:sym typeface="Roboto"/>
              </a:rPr>
              <a:t>Fabra</a:t>
            </a:r>
            <a:r>
              <a:rPr lang="en-US" sz="1700" dirty="0">
                <a:latin typeface="Roboto"/>
                <a:ea typeface="Roboto"/>
                <a:cs typeface="Roboto"/>
                <a:sym typeface="Roboto"/>
              </a:rPr>
              <a:t>, Barcelona, Spain</a:t>
            </a:r>
            <a:endParaRPr sz="170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700" baseline="30000" dirty="0">
                <a:latin typeface="Roboto"/>
                <a:ea typeface="Roboto"/>
                <a:cs typeface="Roboto"/>
                <a:sym typeface="Roboto"/>
              </a:rPr>
              <a:t>2 </a:t>
            </a:r>
            <a:r>
              <a:rPr lang="en-US" sz="1700" dirty="0">
                <a:latin typeface="Roboto"/>
                <a:ea typeface="Roboto"/>
                <a:cs typeface="Roboto"/>
                <a:sym typeface="Roboto"/>
              </a:rPr>
              <a:t>Joint Research Centre, European Commission, Seville, Spain</a:t>
            </a:r>
            <a:endParaRPr sz="1700" baseline="300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Google Shape;87;p1">
            <a:extLst>
              <a:ext uri="{FF2B5EF4-FFF2-40B4-BE49-F238E27FC236}">
                <a16:creationId xmlns:a16="http://schemas.microsoft.com/office/drawing/2014/main" id="{71D1A90C-9058-114B-A27F-BBFC4D7033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204" t="13367" r="4204"/>
          <a:stretch/>
        </p:blipFill>
        <p:spPr>
          <a:xfrm>
            <a:off x="165225" y="5712899"/>
            <a:ext cx="4199511" cy="84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24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1A8D25D9-93EE-E343-9421-C7008925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74" y="696948"/>
            <a:ext cx="7058025" cy="2549531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ECC1440B-D4D6-3E40-93CF-0DEFA2F3C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875" y="3611521"/>
            <a:ext cx="7058025" cy="30156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DBB969-CCFE-6E41-8033-E1E340240594}"/>
              </a:ext>
            </a:extLst>
          </p:cNvPr>
          <p:cNvSpPr/>
          <p:nvPr/>
        </p:nvSpPr>
        <p:spPr>
          <a:xfrm>
            <a:off x="0" y="2230816"/>
            <a:ext cx="41131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We use truncated frequency warping in the cepstral domain to reduce the dimensions of the harmonic components from 11024 to 60 log Mel-Frequency Spectral Coefficients (MFSCs) with an all-pole filter with warping coefficient alpha=0.45$. </a:t>
            </a:r>
          </a:p>
          <a:p>
            <a:endParaRPr lang="en-US" sz="1400" dirty="0"/>
          </a:p>
          <a:p>
            <a:r>
              <a:rPr lang="en-US" sz="1400" dirty="0"/>
              <a:t>In addition, we use </a:t>
            </a:r>
            <a:r>
              <a:rPr lang="en-US" sz="1400" dirty="0" err="1"/>
              <a:t>bandwise</a:t>
            </a:r>
            <a:r>
              <a:rPr lang="en-US" sz="1400" dirty="0"/>
              <a:t> aperiodic analysis to reduce the dimensionality of aperiodic features to 4. Resulting in a total of 64 spectral features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D4EA23-1DD0-4D4B-A7DA-A4F9DCDB35F0}"/>
              </a:ext>
            </a:extLst>
          </p:cNvPr>
          <p:cNvSpPr txBox="1"/>
          <p:nvPr/>
        </p:nvSpPr>
        <p:spPr>
          <a:xfrm>
            <a:off x="3493846" y="154844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Adapting The </a:t>
            </a:r>
            <a:r>
              <a:rPr lang="en-US" sz="2400" dirty="0" err="1"/>
              <a:t>AutoVC</a:t>
            </a:r>
            <a:r>
              <a:rPr lang="en-US" sz="2400" dirty="0"/>
              <a:t>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D11F49-F018-4D44-A414-8AC1DC05E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11" name="Google Shape;102;g974b33ffd6_2_0">
            <a:extLst>
              <a:ext uri="{FF2B5EF4-FFF2-40B4-BE49-F238E27FC236}">
                <a16:creationId xmlns:a16="http://schemas.microsoft.com/office/drawing/2014/main" id="{F9F1DEFC-E1FE-7143-A39F-1856AD6B3330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9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7558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F8AE71-DCF4-E244-9B82-97E2428D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858D5-E1C2-DA46-9A0C-4000D6FA2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2" y="963546"/>
            <a:ext cx="7406065" cy="34298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07E4E0-3436-A545-A6E2-3604142D1960}"/>
              </a:ext>
            </a:extLst>
          </p:cNvPr>
          <p:cNvSpPr txBox="1"/>
          <p:nvPr/>
        </p:nvSpPr>
        <p:spPr>
          <a:xfrm>
            <a:off x="7467067" y="2219892"/>
            <a:ext cx="4688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As shown in the figure on the left, we use three networks for training, the </a:t>
            </a:r>
            <a:r>
              <a:rPr lang="en-IN" dirty="0" err="1"/>
              <a:t>AutoVC</a:t>
            </a:r>
            <a:r>
              <a:rPr lang="en-IN" dirty="0"/>
              <a:t>, the Singer Dependent Model (SDN) and the Singer Independent Model (SIN).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3A7191-8052-1D42-97B1-F863ABE11973}"/>
                  </a:ext>
                </a:extLst>
              </p:cNvPr>
              <p:cNvSpPr/>
              <p:nvPr/>
            </p:nvSpPr>
            <p:spPr>
              <a:xfrm>
                <a:off x="404012" y="4611933"/>
                <a:ext cx="11666068" cy="17376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lphaLcParenR"/>
                </a:pPr>
                <a:r>
                  <a:rPr lang="en-IN" sz="1500" dirty="0"/>
                  <a:t>The </a:t>
                </a:r>
                <a:r>
                  <a:rPr lang="en-IN" sz="1500" dirty="0" err="1"/>
                  <a:t>AutoVC</a:t>
                </a:r>
                <a:r>
                  <a:rPr lang="en-IN" sz="1500" dirty="0"/>
                  <a:t> is fed the spectral envelope, 𝑋, which it decomposes into the content embedding, 𝐶</a:t>
                </a:r>
                <a:r>
                  <a:rPr lang="en-IN" sz="1500" i="1" baseline="-25000" dirty="0" err="1"/>
                  <a:t>avc</a:t>
                </a:r>
                <a:r>
                  <a:rPr lang="en-IN" sz="1500" dirty="0"/>
                  <a:t>, given the singer embedding, 𝑆, as a one-hot vector. </a:t>
                </a:r>
              </a:p>
              <a:p>
                <a:pPr marL="342900" indent="-342900">
                  <a:buAutoNum type="alphaLcParenR"/>
                </a:pPr>
                <a:r>
                  <a:rPr lang="en-IN" sz="1500" dirty="0"/>
                  <a:t>The SDN is trained to replicate the content embedding, 𝐶</a:t>
                </a:r>
                <a:r>
                  <a:rPr lang="en-IN" sz="1500" i="1" baseline="-25000" dirty="0"/>
                  <a:t>spec</a:t>
                </a:r>
                <a:r>
                  <a:rPr lang="en-IN" sz="1500" i="1" dirty="0"/>
                  <a:t>, </a:t>
                </a:r>
                <a:r>
                  <a:rPr lang="en-IN" sz="1500" dirty="0"/>
                  <a:t>from the input mixture spectrogram, </a:t>
                </a:r>
                <a:r>
                  <a:rPr lang="en-IN" sz="1500" i="1" dirty="0"/>
                  <a:t>M</a:t>
                </a:r>
                <a:r>
                  <a:rPr lang="en-IN" sz="1500" dirty="0"/>
                  <a:t>,</a:t>
                </a:r>
                <a:r>
                  <a:rPr lang="en-IN" sz="1500" i="1" dirty="0"/>
                  <a:t> </a:t>
                </a:r>
                <a:r>
                  <a:rPr lang="en-IN" sz="1500" dirty="0"/>
                  <a:t>and outputs the spectral envelope,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15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5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b>
                        <m:r>
                          <a:rPr lang="en-US" sz="15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𝑠𝑑𝑛</m:t>
                        </m:r>
                      </m:sub>
                      <m:sup/>
                    </m:sSubSup>
                  </m:oMath>
                </a14:m>
                <a:r>
                  <a:rPr lang="en-IN" sz="1500" dirty="0"/>
                  <a:t>, given the singer embedding. </a:t>
                </a:r>
              </a:p>
              <a:p>
                <a:pPr marL="342900" indent="-342900">
                  <a:buAutoNum type="alphaLcParenR"/>
                </a:pPr>
                <a:r>
                  <a:rPr lang="en-IN" sz="1500" dirty="0"/>
                  <a:t>The SIN also produces the spectral envelope, but learns the singer embedding implicitly from the mixture spectrogram.</a:t>
                </a:r>
              </a:p>
              <a:p>
                <a:pPr marL="342900" indent="-342900">
                  <a:buAutoNum type="alphaLcParenR"/>
                </a:pPr>
                <a:r>
                  <a:rPr lang="en-IN" sz="1500" dirty="0"/>
                  <a:t>The assumption behind the SIN is the same used for </a:t>
                </a:r>
                <a:r>
                  <a:rPr lang="en-IN" sz="1500" dirty="0" err="1"/>
                  <a:t>AutoVC</a:t>
                </a:r>
                <a:r>
                  <a:rPr lang="en-IN" sz="1500" dirty="0"/>
                  <a:t>, an encoder with a small enough bottleneck will only learn the necessary minimum information, in this case the singer identity. A similar assumption is used in VCVQ+ [1]</a:t>
                </a:r>
                <a:endParaRPr lang="en-US" sz="1500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3A7191-8052-1D42-97B1-F863ABE119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12" y="4611933"/>
                <a:ext cx="11666068" cy="1737655"/>
              </a:xfrm>
              <a:prstGeom prst="rect">
                <a:avLst/>
              </a:prstGeom>
              <a:blipFill>
                <a:blip r:embed="rId4"/>
                <a:stretch>
                  <a:fillRect l="-217" t="-1449" r="-109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2821462-5F26-764F-AEFA-200E7170D1A9}"/>
              </a:ext>
            </a:extLst>
          </p:cNvPr>
          <p:cNvSpPr txBox="1"/>
          <p:nvPr/>
        </p:nvSpPr>
        <p:spPr>
          <a:xfrm>
            <a:off x="3493846" y="203612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Training The </a:t>
            </a:r>
            <a:r>
              <a:rPr lang="en-US" sz="2400" dirty="0" err="1"/>
              <a:t>AutoVC</a:t>
            </a:r>
            <a:r>
              <a:rPr lang="en-US" sz="2400" dirty="0"/>
              <a:t> For Vocal Extraction</a:t>
            </a:r>
          </a:p>
        </p:txBody>
      </p:sp>
      <p:sp>
        <p:nvSpPr>
          <p:cNvPr id="9" name="Google Shape;102;g974b33ffd6_2_0">
            <a:extLst>
              <a:ext uri="{FF2B5EF4-FFF2-40B4-BE49-F238E27FC236}">
                <a16:creationId xmlns:a16="http://schemas.microsoft.com/office/drawing/2014/main" id="{784C64C2-77BA-7245-8C1C-9A66B24B6AEC}"/>
              </a:ext>
            </a:extLst>
          </p:cNvPr>
          <p:cNvSpPr txBox="1"/>
          <p:nvPr/>
        </p:nvSpPr>
        <p:spPr>
          <a:xfrm>
            <a:off x="11436096" y="6426675"/>
            <a:ext cx="616979" cy="16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10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449D9F-AFF5-034F-AAE7-5B162178A75F}"/>
              </a:ext>
            </a:extLst>
          </p:cNvPr>
          <p:cNvSpPr/>
          <p:nvPr/>
        </p:nvSpPr>
        <p:spPr>
          <a:xfrm>
            <a:off x="7632192" y="3608925"/>
            <a:ext cx="3803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We use a proprietary dataset, provided by </a:t>
            </a:r>
            <a:r>
              <a:rPr lang="en-IN" sz="1200" dirty="0"/>
              <a:t>Yamaha Corporation for training. The training set consists of 205 songs by 45 distinct male and female singers, with a total of around 12 hours of data. The songs are mostly pop songs in the English and Japanese languages.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7C863-1C12-A948-86C3-B86FAE01CAA7}"/>
              </a:ext>
            </a:extLst>
          </p:cNvPr>
          <p:cNvSpPr/>
          <p:nvPr/>
        </p:nvSpPr>
        <p:spPr>
          <a:xfrm>
            <a:off x="382686" y="6320571"/>
            <a:ext cx="10541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/>
              <a:t>1) Wu, Da-Yi, Yen-Hao Chen, and Hung-Yi Lee. "VQVC+: One-Shot Voice Conversion by Vector Quantization and U-Net architecture."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9171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40B2A3-A185-5E41-89EE-59D4C1C22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73" y="901326"/>
            <a:ext cx="7606473" cy="4545702"/>
          </a:xfrm>
          <a:prstGeom prst="rect">
            <a:avLst/>
          </a:prstGeom>
        </p:spPr>
      </p:pic>
      <p:pic>
        <p:nvPicPr>
          <p:cNvPr id="7" name="future_ori" descr="future_ori">
            <a:hlinkClick r:id="" action="ppaction://media"/>
            <a:extLst>
              <a:ext uri="{FF2B5EF4-FFF2-40B4-BE49-F238E27FC236}">
                <a16:creationId xmlns:a16="http://schemas.microsoft.com/office/drawing/2014/main" id="{C16C57B1-0D45-3E43-A232-4B934E4FF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8337" y="834660"/>
            <a:ext cx="455617" cy="455617"/>
          </a:xfrm>
          <a:prstGeom prst="rect">
            <a:avLst/>
          </a:prstGeom>
        </p:spPr>
      </p:pic>
      <p:pic>
        <p:nvPicPr>
          <p:cNvPr id="8" name="future_output_sin" descr="future_output_sin">
            <a:hlinkClick r:id="" action="ppaction://media"/>
            <a:extLst>
              <a:ext uri="{FF2B5EF4-FFF2-40B4-BE49-F238E27FC236}">
                <a16:creationId xmlns:a16="http://schemas.microsoft.com/office/drawing/2014/main" id="{BA85815B-39BB-3B4E-A6AE-0A54D977E3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7487" y="5013416"/>
            <a:ext cx="450850" cy="450850"/>
          </a:xfrm>
          <a:prstGeom prst="rect">
            <a:avLst/>
          </a:prstGeom>
        </p:spPr>
      </p:pic>
      <p:pic>
        <p:nvPicPr>
          <p:cNvPr id="9" name="future_out_wavunet" descr="future_out_wavunet">
            <a:hlinkClick r:id="" action="ppaction://media"/>
            <a:extLst>
              <a:ext uri="{FF2B5EF4-FFF2-40B4-BE49-F238E27FC236}">
                <a16:creationId xmlns:a16="http://schemas.microsoft.com/office/drawing/2014/main" id="{63DD4961-6562-D644-929C-57BBCAEBD7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3362" y="5013416"/>
            <a:ext cx="450850" cy="450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6DC145-E8EB-EA40-8F3E-F3F2D9C24C4F}"/>
              </a:ext>
            </a:extLst>
          </p:cNvPr>
          <p:cNvSpPr txBox="1"/>
          <p:nvPr/>
        </p:nvSpPr>
        <p:spPr>
          <a:xfrm>
            <a:off x="8364538" y="1481172"/>
            <a:ext cx="3683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most recently proposed source separation algorithms [1,2,3,4] focus on extracting the vocal stem, our proposed algorithm builds on our previous proposal [5] and attempts to resynthesize the underlying raw vocal track based on a continuous representation of the linguistic content present in the input mixture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D40FA3-17E2-A046-A255-D737AB845A69}"/>
              </a:ext>
            </a:extLst>
          </p:cNvPr>
          <p:cNvSpPr/>
          <p:nvPr/>
        </p:nvSpPr>
        <p:spPr>
          <a:xfrm>
            <a:off x="155082" y="5666501"/>
            <a:ext cx="11892755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50" dirty="0">
                <a:latin typeface="Arial" panose="020B0604020202020204" pitchFamily="34" charset="0"/>
              </a:rPr>
              <a:t>1) Andreas Jansson, Eric Humphrey, Nicola </a:t>
            </a:r>
            <a:r>
              <a:rPr lang="en-IN" sz="1050" dirty="0" err="1">
                <a:latin typeface="Arial" panose="020B0604020202020204" pitchFamily="34" charset="0"/>
              </a:rPr>
              <a:t>Montecchio</a:t>
            </a:r>
            <a:r>
              <a:rPr lang="en-IN" sz="1050" dirty="0">
                <a:latin typeface="Arial" panose="020B0604020202020204" pitchFamily="34" charset="0"/>
              </a:rPr>
              <a:t>, Rachel Bittner, Aparna Kumar, and Tillman </a:t>
            </a:r>
            <a:r>
              <a:rPr lang="en-IN" sz="1050" dirty="0" err="1">
                <a:latin typeface="Arial" panose="020B0604020202020204" pitchFamily="34" charset="0"/>
              </a:rPr>
              <a:t>Weyde</a:t>
            </a:r>
            <a:r>
              <a:rPr lang="en-IN" sz="1050" dirty="0">
                <a:latin typeface="Arial" panose="020B0604020202020204" pitchFamily="34" charset="0"/>
              </a:rPr>
              <a:t>, “Singing voice separation with deep u-net convolutional networks,” 2017</a:t>
            </a:r>
          </a:p>
          <a:p>
            <a:r>
              <a:rPr lang="en-IN" sz="1050" dirty="0">
                <a:latin typeface="Arial" panose="020B0604020202020204" pitchFamily="34" charset="0"/>
              </a:rPr>
              <a:t>2) Daniel Stoller, Sebastian Ewert, and Simon Dixon, “Wave-u-net: A multi-scale neural network for end-to-end audio source separation,” 2018</a:t>
            </a:r>
          </a:p>
          <a:p>
            <a:r>
              <a:rPr lang="en-IN" sz="1050" dirty="0">
                <a:latin typeface="Arial" panose="020B0604020202020204" pitchFamily="34" charset="0"/>
              </a:rPr>
              <a:t>3) Aditya Arie </a:t>
            </a:r>
            <a:r>
              <a:rPr lang="en-IN" sz="1050" dirty="0" err="1">
                <a:latin typeface="Arial" panose="020B0604020202020204" pitchFamily="34" charset="0"/>
              </a:rPr>
              <a:t>Nugraha</a:t>
            </a:r>
            <a:r>
              <a:rPr lang="en-IN" sz="1050" dirty="0">
                <a:latin typeface="Arial" panose="020B0604020202020204" pitchFamily="34" charset="0"/>
              </a:rPr>
              <a:t>, Antoine </a:t>
            </a:r>
            <a:r>
              <a:rPr lang="en-IN" sz="1050" dirty="0" err="1">
                <a:latin typeface="Arial" panose="020B0604020202020204" pitchFamily="34" charset="0"/>
              </a:rPr>
              <a:t>Liutkus</a:t>
            </a:r>
            <a:r>
              <a:rPr lang="en-IN" sz="1050" dirty="0">
                <a:latin typeface="Arial" panose="020B0604020202020204" pitchFamily="34" charset="0"/>
              </a:rPr>
              <a:t>, and Emmanuel Vin-cent, “Multichannel music separation with deep neural net-works,” in2016 24th European Signal Processing Conference(EUSIPCO). IEEE, 2016</a:t>
            </a:r>
          </a:p>
          <a:p>
            <a:r>
              <a:rPr lang="en-IN" sz="1050" dirty="0">
                <a:latin typeface="Arial" panose="020B0604020202020204" pitchFamily="34" charset="0"/>
              </a:rPr>
              <a:t>4) Chandna, Pritish, et al. "Monoaural audio source separation using deep convolutional neural networks." International conference on latent variable analysis and signal separation. Springer, Cham, 2017</a:t>
            </a:r>
          </a:p>
          <a:p>
            <a:r>
              <a:rPr lang="en-IN" sz="1050" b="0" i="0" dirty="0">
                <a:effectLst/>
                <a:latin typeface="Arial" panose="020B0604020202020204" pitchFamily="34" charset="0"/>
              </a:rPr>
              <a:t>5) Pritish Chandna, </a:t>
            </a:r>
            <a:r>
              <a:rPr lang="en-IN" sz="1050" b="0" i="0" dirty="0" err="1">
                <a:effectLst/>
                <a:latin typeface="Arial" panose="020B0604020202020204" pitchFamily="34" charset="0"/>
              </a:rPr>
              <a:t>Merlijn</a:t>
            </a:r>
            <a:r>
              <a:rPr lang="en-IN" sz="1050" b="0" i="0" dirty="0">
                <a:effectLst/>
                <a:latin typeface="Arial" panose="020B0604020202020204" pitchFamily="34" charset="0"/>
              </a:rPr>
              <a:t> </a:t>
            </a:r>
            <a:r>
              <a:rPr lang="en-IN" sz="1050" b="0" i="0" dirty="0" err="1">
                <a:effectLst/>
                <a:latin typeface="Arial" panose="020B0604020202020204" pitchFamily="34" charset="0"/>
              </a:rPr>
              <a:t>Blaauw</a:t>
            </a:r>
            <a:r>
              <a:rPr lang="en-IN" sz="1050" b="0" i="0" dirty="0">
                <a:effectLst/>
                <a:latin typeface="Arial" panose="020B0604020202020204" pitchFamily="34" charset="0"/>
              </a:rPr>
              <a:t>, Jordi </a:t>
            </a:r>
            <a:r>
              <a:rPr lang="en-IN" sz="1050" b="0" i="0" dirty="0" err="1">
                <a:effectLst/>
                <a:latin typeface="Arial" panose="020B0604020202020204" pitchFamily="34" charset="0"/>
              </a:rPr>
              <a:t>Bonada</a:t>
            </a:r>
            <a:r>
              <a:rPr lang="en-IN" sz="1050" b="0" i="0" dirty="0">
                <a:effectLst/>
                <a:latin typeface="Arial" panose="020B0604020202020204" pitchFamily="34" charset="0"/>
              </a:rPr>
              <a:t>, and Emilia Gomez, “A vocoder based method for singing voice extraction,” in ICASSP 2019-2019 </a:t>
            </a:r>
            <a:endParaRPr 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13F2CB-C2AC-804D-A2CE-C8E44B361A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31E5AF-0927-6B4F-B394-D98318930638}"/>
              </a:ext>
            </a:extLst>
          </p:cNvPr>
          <p:cNvSpPr txBox="1"/>
          <p:nvPr/>
        </p:nvSpPr>
        <p:spPr>
          <a:xfrm>
            <a:off x="2579446" y="203612"/>
            <a:ext cx="685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Do All This? Source Separation Is Already Solved</a:t>
            </a:r>
          </a:p>
        </p:txBody>
      </p:sp>
      <p:sp>
        <p:nvSpPr>
          <p:cNvPr id="16" name="Google Shape;102;g974b33ffd6_2_0">
            <a:extLst>
              <a:ext uri="{FF2B5EF4-FFF2-40B4-BE49-F238E27FC236}">
                <a16:creationId xmlns:a16="http://schemas.microsoft.com/office/drawing/2014/main" id="{4942BF21-DC46-9547-8705-60DA73FAB4CD}"/>
              </a:ext>
            </a:extLst>
          </p:cNvPr>
          <p:cNvSpPr txBox="1"/>
          <p:nvPr/>
        </p:nvSpPr>
        <p:spPr>
          <a:xfrm>
            <a:off x="11436096" y="6426675"/>
            <a:ext cx="616979" cy="16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11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3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A8E993-740A-B346-98AC-A0FCE45D878A}"/>
              </a:ext>
            </a:extLst>
          </p:cNvPr>
          <p:cNvSpPr txBox="1"/>
          <p:nvPr/>
        </p:nvSpPr>
        <p:spPr>
          <a:xfrm>
            <a:off x="4920310" y="152393"/>
            <a:ext cx="1297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8BE229-1192-E941-9BE7-5B8FE325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6" name="Google Shape;102;g974b33ffd6_2_0">
            <a:extLst>
              <a:ext uri="{FF2B5EF4-FFF2-40B4-BE49-F238E27FC236}">
                <a16:creationId xmlns:a16="http://schemas.microsoft.com/office/drawing/2014/main" id="{8AF4E35E-F65B-5242-827A-8A65A803F724}"/>
              </a:ext>
            </a:extLst>
          </p:cNvPr>
          <p:cNvSpPr txBox="1"/>
          <p:nvPr/>
        </p:nvSpPr>
        <p:spPr>
          <a:xfrm>
            <a:off x="11436096" y="6426675"/>
            <a:ext cx="616979" cy="16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11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E16ED4-C242-0C44-ACD9-A43C093F4B50}"/>
              </a:ext>
            </a:extLst>
          </p:cNvPr>
          <p:cNvSpPr/>
          <p:nvPr/>
        </p:nvSpPr>
        <p:spPr>
          <a:xfrm>
            <a:off x="525932" y="1283517"/>
            <a:ext cx="116660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US" sz="2000" dirty="0"/>
              <a:t>Require clean multi-singer unprocessed vocals, with backing track.</a:t>
            </a:r>
          </a:p>
          <a:p>
            <a:pPr marL="342900" indent="-342900">
              <a:buAutoNum type="alphaLcParenR"/>
            </a:pPr>
            <a:r>
              <a:rPr lang="en-US" sz="2000" dirty="0"/>
              <a:t> Public datasets which meet this requirement</a:t>
            </a:r>
          </a:p>
          <a:p>
            <a:pPr marL="800100" lvl="1" indent="-342900">
              <a:buAutoNum type="alphaLcParenR"/>
            </a:pPr>
            <a:r>
              <a:rPr lang="en-US" sz="2000" dirty="0" err="1"/>
              <a:t>MedleyDB</a:t>
            </a:r>
            <a:r>
              <a:rPr lang="en-US" sz="2000" dirty="0"/>
              <a:t> – Too small for training, but we used for testing, showing robustness of our model.</a:t>
            </a:r>
          </a:p>
          <a:p>
            <a:pPr marL="800100" lvl="1" indent="-342900">
              <a:buAutoNum type="alphaLcParenR"/>
            </a:pPr>
            <a:r>
              <a:rPr lang="en-US" sz="2000" dirty="0"/>
              <a:t>MUSDB – most commonly used for source separation but does not have clean vocal track. </a:t>
            </a:r>
          </a:p>
          <a:p>
            <a:pPr marL="800100" lvl="1" indent="-342900">
              <a:buAutoNum type="alphaLcParenR"/>
            </a:pPr>
            <a:r>
              <a:rPr lang="en-US" sz="2000" dirty="0"/>
              <a:t>DAMP, we tried to use, but it was not clean or homogenous enough, since the recordings are through phone microphones.</a:t>
            </a:r>
          </a:p>
          <a:p>
            <a:pPr marL="800100" lvl="1" indent="-342900">
              <a:buAutoNum type="alphaLcParenR"/>
            </a:pPr>
            <a:r>
              <a:rPr lang="en-US" sz="2000" dirty="0"/>
              <a:t>NUS, too small and does </a:t>
            </a:r>
          </a:p>
          <a:p>
            <a:pPr marL="342900" indent="-342900">
              <a:buAutoNum type="alphaLcParenR"/>
            </a:pPr>
            <a:r>
              <a:rPr lang="en-US" sz="2000" dirty="0"/>
              <a:t>We use a proprietary dataset, provided by </a:t>
            </a:r>
            <a:r>
              <a:rPr lang="en-IN" sz="2000" dirty="0"/>
              <a:t>Yamaha Corporation for training. </a:t>
            </a:r>
          </a:p>
          <a:p>
            <a:pPr marL="800100" lvl="1" indent="-342900">
              <a:buAutoNum type="alphaLcParenR"/>
            </a:pPr>
            <a:r>
              <a:rPr lang="en-IN" sz="2000" dirty="0"/>
              <a:t>The training set consists of 205 songs by 45 distinct male and female singers.</a:t>
            </a:r>
          </a:p>
          <a:p>
            <a:pPr marL="800100" lvl="1" indent="-342900">
              <a:buAutoNum type="alphaLcParenR"/>
            </a:pPr>
            <a:r>
              <a:rPr lang="en-IN" sz="2000" dirty="0"/>
              <a:t>Total of around 12 hours of data. </a:t>
            </a:r>
          </a:p>
          <a:p>
            <a:pPr marL="800100" lvl="1" indent="-342900">
              <a:buAutoNum type="alphaLcParenR"/>
            </a:pPr>
            <a:r>
              <a:rPr lang="en-IN" sz="2000" dirty="0"/>
              <a:t>The songs are mostly pop songs in the English and Japanese languages. </a:t>
            </a:r>
          </a:p>
          <a:p>
            <a:pPr marL="342900" indent="-342900">
              <a:buAutoNum type="alphaLcParenR"/>
            </a:pPr>
            <a:endParaRPr lang="en-US" sz="2000" dirty="0"/>
          </a:p>
          <a:p>
            <a:pPr marL="800100" lvl="1" indent="-342900">
              <a:buAutoNum type="alphaLcParenR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777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1CDF88-B30E-D04F-9742-4D403D5784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7054C9-3DFF-D544-A155-B07D707475F5}"/>
              </a:ext>
            </a:extLst>
          </p:cNvPr>
          <p:cNvSpPr/>
          <p:nvPr/>
        </p:nvSpPr>
        <p:spPr>
          <a:xfrm>
            <a:off x="545960" y="947618"/>
            <a:ext cx="98440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 present a methodology to extract the raw unprocessed vocal signal from a musical mixture based on a linguistic feature extractor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 include 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Removing effects from vocal stems</a:t>
            </a:r>
          </a:p>
          <a:p>
            <a:pPr marL="342900" indent="-342900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Synthesizing a single voice from unison</a:t>
            </a:r>
          </a:p>
          <a:p>
            <a:pPr marL="342900" indent="-342900">
              <a:buAutoNum type="arabicParenR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Converting growling vocals to clean singing voice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Transcription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Voice change 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Pitch correction 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Re-mixing.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Audio exa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mples are available at </a:t>
            </a:r>
            <a:r>
              <a:rPr lang="en-IN" dirty="0">
                <a:hlinkClick r:id="rId15"/>
              </a:rPr>
              <a:t>https://pc2752.github.io/sep_content/</a:t>
            </a:r>
            <a:endParaRPr lang="en-IN" dirty="0"/>
          </a:p>
          <a:p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Code for the model is available at </a:t>
            </a:r>
            <a:r>
              <a:rPr lang="en-US" u="sng" dirty="0">
                <a:solidFill>
                  <a:schemeClr val="hlink"/>
                </a:solidFill>
                <a:ea typeface="Calibri"/>
                <a:cs typeface="Calibri"/>
                <a:sym typeface="Calibri"/>
                <a:hlinkClick r:id="rId16"/>
              </a:rPr>
              <a:t>https://github.com/MTG/content_choral_separation</a:t>
            </a:r>
            <a:r>
              <a:rPr lang="en-US" dirty="0">
                <a:ea typeface="Calibri"/>
                <a:cs typeface="Calibri"/>
                <a:sym typeface="Calibri"/>
              </a:rPr>
              <a:t> </a:t>
            </a:r>
          </a:p>
          <a:p>
            <a:r>
              <a:rPr lang="en-IN" dirty="0"/>
              <a:t>All examples shown in this presentation are real-world examples, wherein the input singers (and in some cases, the language) were not seen by the model during training. </a:t>
            </a:r>
          </a:p>
        </p:txBody>
      </p:sp>
      <p:pic>
        <p:nvPicPr>
          <p:cNvPr id="11" name="ross_uni" descr="ross_uni">
            <a:hlinkClick r:id="" action="ppaction://media"/>
            <a:extLst>
              <a:ext uri="{FF2B5EF4-FFF2-40B4-BE49-F238E27FC236}">
                <a16:creationId xmlns:a16="http://schemas.microsoft.com/office/drawing/2014/main" id="{2809A9A6-E72D-2646-98CE-3C4726A08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65569" y="2258607"/>
            <a:ext cx="540408" cy="540408"/>
          </a:xfrm>
          <a:prstGeom prst="rect">
            <a:avLst/>
          </a:prstGeom>
        </p:spPr>
      </p:pic>
      <p:pic>
        <p:nvPicPr>
          <p:cNvPr id="12" name="ross_sol" descr="ross_sol">
            <a:hlinkClick r:id="" action="ppaction://media"/>
            <a:extLst>
              <a:ext uri="{FF2B5EF4-FFF2-40B4-BE49-F238E27FC236}">
                <a16:creationId xmlns:a16="http://schemas.microsoft.com/office/drawing/2014/main" id="{A6349B07-0297-844C-8699-64EB34AE9D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16138" y="2258607"/>
            <a:ext cx="540408" cy="540408"/>
          </a:xfrm>
          <a:prstGeom prst="rect">
            <a:avLst/>
          </a:prstGeom>
        </p:spPr>
      </p:pic>
      <p:pic>
        <p:nvPicPr>
          <p:cNvPr id="13" name="Opeth" descr="Opeth">
            <a:hlinkClick r:id="" action="ppaction://media"/>
            <a:extLst>
              <a:ext uri="{FF2B5EF4-FFF2-40B4-BE49-F238E27FC236}">
                <a16:creationId xmlns:a16="http://schemas.microsoft.com/office/drawing/2014/main" id="{DA2B5E98-9B7C-844F-81D9-7907F9A8BD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37200" y="2838782"/>
            <a:ext cx="499841" cy="499841"/>
          </a:xfrm>
          <a:prstGeom prst="rect">
            <a:avLst/>
          </a:prstGeom>
        </p:spPr>
      </p:pic>
      <p:pic>
        <p:nvPicPr>
          <p:cNvPr id="14" name="Opeth.wav_vocals_output" descr="Opeth.wav_vocals_output">
            <a:hlinkClick r:id="" action="ppaction://media"/>
            <a:extLst>
              <a:ext uri="{FF2B5EF4-FFF2-40B4-BE49-F238E27FC236}">
                <a16:creationId xmlns:a16="http://schemas.microsoft.com/office/drawing/2014/main" id="{F13EE1FE-C3E8-134D-AFF4-FEED13784B7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64434" y="2846197"/>
            <a:ext cx="499841" cy="499841"/>
          </a:xfrm>
          <a:prstGeom prst="rect">
            <a:avLst/>
          </a:prstGeom>
        </p:spPr>
      </p:pic>
      <p:pic>
        <p:nvPicPr>
          <p:cNvPr id="18" name="alive.wav_vocals_SIN_YAM_outf0" descr="alive.wav_vocals_SIN_YAM_outf0">
            <a:hlinkClick r:id="" action="ppaction://media"/>
            <a:extLst>
              <a:ext uri="{FF2B5EF4-FFF2-40B4-BE49-F238E27FC236}">
                <a16:creationId xmlns:a16="http://schemas.microsoft.com/office/drawing/2014/main" id="{1A9E1B69-8D9E-384C-ACE2-D08BC6F096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24026" y="1648696"/>
            <a:ext cx="540408" cy="540408"/>
          </a:xfrm>
          <a:prstGeom prst="rect">
            <a:avLst/>
          </a:prstGeom>
        </p:spPr>
      </p:pic>
      <p:pic>
        <p:nvPicPr>
          <p:cNvPr id="19" name="alive" descr="alive">
            <a:hlinkClick r:id="" action="ppaction://media"/>
            <a:extLst>
              <a:ext uri="{FF2B5EF4-FFF2-40B4-BE49-F238E27FC236}">
                <a16:creationId xmlns:a16="http://schemas.microsoft.com/office/drawing/2014/main" id="{924CC638-CA3F-7B40-AAC1-A41C292E13F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17522" y="1648696"/>
            <a:ext cx="540408" cy="54040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D4AA428-C577-DB41-A706-B7708E8B0258}"/>
              </a:ext>
            </a:extLst>
          </p:cNvPr>
          <p:cNvSpPr/>
          <p:nvPr/>
        </p:nvSpPr>
        <p:spPr>
          <a:xfrm>
            <a:off x="688165" y="6234215"/>
            <a:ext cx="10418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TITANX used for this research was donated by the NVIDIA Corporation. This work is partially supported by the Towards Richer Online Music Public-domain Archives (TROMPA H2020 770376) project. The dataset used for training was provided by Yamaha Corporation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BBBA5-B75B-754D-9B02-1E2C1FFD543B}"/>
              </a:ext>
            </a:extLst>
          </p:cNvPr>
          <p:cNvSpPr txBox="1"/>
          <p:nvPr/>
        </p:nvSpPr>
        <p:spPr>
          <a:xfrm>
            <a:off x="5135773" y="220369"/>
            <a:ext cx="172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Applications</a:t>
            </a:r>
          </a:p>
        </p:txBody>
      </p:sp>
      <p:sp>
        <p:nvSpPr>
          <p:cNvPr id="16" name="Google Shape;102;g974b33ffd6_2_0">
            <a:extLst>
              <a:ext uri="{FF2B5EF4-FFF2-40B4-BE49-F238E27FC236}">
                <a16:creationId xmlns:a16="http://schemas.microsoft.com/office/drawing/2014/main" id="{43A2FAC7-6139-6A44-9654-6681FF3366A9}"/>
              </a:ext>
            </a:extLst>
          </p:cNvPr>
          <p:cNvSpPr txBox="1"/>
          <p:nvPr/>
        </p:nvSpPr>
        <p:spPr>
          <a:xfrm>
            <a:off x="11436096" y="6426675"/>
            <a:ext cx="616979" cy="166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12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90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1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974b33ffd6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0843" y="1436358"/>
            <a:ext cx="4605625" cy="11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974b33ffd6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6768" y="2756883"/>
            <a:ext cx="1857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974b33ffd6_2_0"/>
          <p:cNvSpPr txBox="1"/>
          <p:nvPr/>
        </p:nvSpPr>
        <p:spPr>
          <a:xfrm>
            <a:off x="3832655" y="4221383"/>
            <a:ext cx="4605600" cy="1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Multiple simultaneous singers 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Same melodic and linguistic content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Timing and pitch deviation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Single pitch perceived [1]`</a:t>
            </a:r>
            <a:endParaRPr sz="19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/>
          </a:p>
        </p:txBody>
      </p:sp>
      <p:sp>
        <p:nvSpPr>
          <p:cNvPr id="98" name="Google Shape;98;g974b33ffd6_2_0"/>
          <p:cNvSpPr txBox="1"/>
          <p:nvPr/>
        </p:nvSpPr>
        <p:spPr>
          <a:xfrm>
            <a:off x="402050" y="6007075"/>
            <a:ext cx="114783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[1] S. Ternström, “Perceptual evaluations of voice scatter in unison choir sounds,”STL-Quarterly Progress and  Status Report, vol. 32,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974b33ffd6_2_0"/>
          <p:cNvSpPr txBox="1"/>
          <p:nvPr/>
        </p:nvSpPr>
        <p:spPr>
          <a:xfrm>
            <a:off x="11533632" y="6426674"/>
            <a:ext cx="519443" cy="2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13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E18C2F-C227-6F42-918E-70EF2BDFCAF1}"/>
              </a:ext>
            </a:extLst>
          </p:cNvPr>
          <p:cNvGrpSpPr/>
          <p:nvPr/>
        </p:nvGrpSpPr>
        <p:grpSpPr>
          <a:xfrm>
            <a:off x="3943805" y="2812278"/>
            <a:ext cx="1278070" cy="992992"/>
            <a:chOff x="4364916" y="125776"/>
            <a:chExt cx="1278070" cy="992992"/>
          </a:xfrm>
        </p:grpSpPr>
        <p:pic>
          <p:nvPicPr>
            <p:cNvPr id="15" name="Picture 14" descr="A drawing of a person&#10;&#10;Description automatically generated">
              <a:extLst>
                <a:ext uri="{FF2B5EF4-FFF2-40B4-BE49-F238E27FC236}">
                  <a16:creationId xmlns:a16="http://schemas.microsoft.com/office/drawing/2014/main" id="{45B99EEC-C79D-884B-A610-6C367B4AD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414345" y="156142"/>
              <a:ext cx="1178697" cy="962626"/>
            </a:xfrm>
            <a:prstGeom prst="rect">
              <a:avLst/>
            </a:prstGeom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FD04A99-B512-E144-8394-3A8AAEFE0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3000"/>
            </a:blip>
            <a:srcRect b="16239"/>
            <a:stretch/>
          </p:blipFill>
          <p:spPr>
            <a:xfrm>
              <a:off x="4414345" y="125776"/>
              <a:ext cx="1090095" cy="976184"/>
            </a:xfrm>
            <a:prstGeom prst="rect">
              <a:avLst/>
            </a:prstGeom>
            <a:effectLst>
              <a:reflection stA="0" endPos="65000" dist="50800" dir="5400000" sy="-100000" algn="bl" rotWithShape="0"/>
            </a:effectLst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8980698-D2C6-7C40-AD6A-40452BA1D10D}"/>
                </a:ext>
              </a:extLst>
            </p:cNvPr>
            <p:cNvGrpSpPr/>
            <p:nvPr/>
          </p:nvGrpSpPr>
          <p:grpSpPr>
            <a:xfrm>
              <a:off x="4364916" y="209184"/>
              <a:ext cx="1278070" cy="809368"/>
              <a:chOff x="4364916" y="209184"/>
              <a:chExt cx="1278070" cy="809368"/>
            </a:xfrm>
          </p:grpSpPr>
          <p:pic>
            <p:nvPicPr>
              <p:cNvPr id="18" name="Picture 17" descr="A person posing for the camera&#10;&#10;Description automatically generated">
                <a:extLst>
                  <a:ext uri="{FF2B5EF4-FFF2-40B4-BE49-F238E27FC236}">
                    <a16:creationId xmlns:a16="http://schemas.microsoft.com/office/drawing/2014/main" id="{87517D99-7460-AC43-9006-BCDCC0EEA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23000"/>
              </a:blip>
              <a:stretch>
                <a:fillRect/>
              </a:stretch>
            </p:blipFill>
            <p:spPr>
              <a:xfrm flipH="1">
                <a:off x="4364916" y="267725"/>
                <a:ext cx="1278070" cy="720815"/>
              </a:xfrm>
              <a:prstGeom prst="rect">
                <a:avLst/>
              </a:prstGeom>
            </p:spPr>
          </p:pic>
          <p:pic>
            <p:nvPicPr>
              <p:cNvPr id="19" name="Picture 1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4CD1398-DDF3-F94D-ACE3-C96BFFFE6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12000"/>
              </a:blip>
              <a:stretch>
                <a:fillRect/>
              </a:stretch>
            </p:blipFill>
            <p:spPr>
              <a:xfrm flipH="1">
                <a:off x="4632802" y="209184"/>
                <a:ext cx="871638" cy="809368"/>
              </a:xfrm>
              <a:prstGeom prst="rect">
                <a:avLst/>
              </a:prstGeom>
            </p:spPr>
          </p:pic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57C3CAF-1375-FE41-8CD7-DCD775EA5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1C3064-52C9-1A44-88ED-FF35CB66624A}"/>
              </a:ext>
            </a:extLst>
          </p:cNvPr>
          <p:cNvSpPr txBox="1"/>
          <p:nvPr/>
        </p:nvSpPr>
        <p:spPr>
          <a:xfrm>
            <a:off x="5075339" y="152393"/>
            <a:ext cx="2041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Unison Singing</a:t>
            </a:r>
          </a:p>
        </p:txBody>
      </p:sp>
    </p:spTree>
    <p:extLst>
      <p:ext uri="{BB962C8B-B14F-4D97-AF65-F5344CB8AC3E}">
        <p14:creationId xmlns:p14="http://schemas.microsoft.com/office/powerpoint/2010/main" val="1905693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74b33ffd6_2_24"/>
          <p:cNvSpPr txBox="1"/>
          <p:nvPr/>
        </p:nvSpPr>
        <p:spPr>
          <a:xfrm>
            <a:off x="-156000" y="530175"/>
            <a:ext cx="123615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Leverage recent advancements in Deep Learning technologies for analyzing and emulating 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unison singing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context of SATB choirs.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974b33ffd6_2_24"/>
          <p:cNvSpPr txBox="1"/>
          <p:nvPr/>
        </p:nvSpPr>
        <p:spPr>
          <a:xfrm>
            <a:off x="5274750" y="1995988"/>
            <a:ext cx="1642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Analyze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974b33ffd6_2_24"/>
          <p:cNvSpPr txBox="1"/>
          <p:nvPr/>
        </p:nvSpPr>
        <p:spPr>
          <a:xfrm>
            <a:off x="8872800" y="1996000"/>
            <a:ext cx="214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Synthesize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974b33ffd6_2_24"/>
          <p:cNvSpPr txBox="1"/>
          <p:nvPr/>
        </p:nvSpPr>
        <p:spPr>
          <a:xfrm>
            <a:off x="356850" y="2694000"/>
            <a:ext cx="3636300" cy="19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Choral Singing Dataset [2]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pieces in 3 languages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parts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singers in unison per part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Manually corrected F0 annotations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974b33ffd6_2_24"/>
          <p:cNvSpPr txBox="1"/>
          <p:nvPr/>
        </p:nvSpPr>
        <p:spPr>
          <a:xfrm>
            <a:off x="230550" y="5220125"/>
            <a:ext cx="11400618" cy="14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[2] H. Cuesta,  E. Gómez,  A. Martorell,  and F. Loáiciga, “Analysis  of  intonation  in  unison  choir  singing,”  in Proceedings  of  the  International  Conference  of  Music Perception and Cognition (ICMPC), 2018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[3] J. W. Kim, J. Salamon, P. Li, and J. P. Bello, “Crepe:A  convolutional  representation  for  pitch  estimation,” in Proceedings of the IEEE International Conference on Acoustics, Speech and Signal Processing (ICASSP),Calgary, Canada, 2018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[4] P.  Chandna,  M.  Blaauw,  J.  Bonada,  and  E.  Gómez,“Content based singing voice extraction from a musical mixture,”  inProceedings of the 45th IEEE International Conference on Acoustics, Speech, and Signal Processing (ICASSP).    IEEE, 2020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974b33ffd6_2_24"/>
          <p:cNvSpPr txBox="1"/>
          <p:nvPr/>
        </p:nvSpPr>
        <p:spPr>
          <a:xfrm>
            <a:off x="492600" y="1996000"/>
            <a:ext cx="33648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Real World Dataset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974b33ffd6_2_24"/>
          <p:cNvSpPr txBox="1"/>
          <p:nvPr/>
        </p:nvSpPr>
        <p:spPr>
          <a:xfrm>
            <a:off x="4092000" y="2694000"/>
            <a:ext cx="4008000" cy="22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Monophonic F0 extractor representing perceived pitch of unison [3]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to individual F0 curves and mean of all curves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Inter-singer F0 deviations 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Inter-singer timing deviations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974b33ffd6_2_24"/>
          <p:cNvSpPr txBox="1"/>
          <p:nvPr/>
        </p:nvSpPr>
        <p:spPr>
          <a:xfrm>
            <a:off x="7991250" y="2693988"/>
            <a:ext cx="3904800" cy="24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Unison from A Capella (UTS)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Capella from Unison (STU)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○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Maintain linguistic content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○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pitch.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Char char="●"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Recently proposed methodology for singer independent vocal extraction [4]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46265-9FBF-924A-943C-AE4B2B4EC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7C0FC-0C0A-EC43-9C5A-0537191EA9B4}"/>
              </a:ext>
            </a:extLst>
          </p:cNvPr>
          <p:cNvSpPr txBox="1"/>
          <p:nvPr/>
        </p:nvSpPr>
        <p:spPr>
          <a:xfrm>
            <a:off x="4384298" y="180686"/>
            <a:ext cx="342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Back To Unison Analysis</a:t>
            </a:r>
          </a:p>
        </p:txBody>
      </p:sp>
      <p:sp>
        <p:nvSpPr>
          <p:cNvPr id="15" name="Google Shape;102;g974b33ffd6_2_0">
            <a:extLst>
              <a:ext uri="{FF2B5EF4-FFF2-40B4-BE49-F238E27FC236}">
                <a16:creationId xmlns:a16="http://schemas.microsoft.com/office/drawing/2014/main" id="{036DC84B-C5E7-C24B-9A40-1B7A06CB9D37}"/>
              </a:ext>
            </a:extLst>
          </p:cNvPr>
          <p:cNvSpPr txBox="1"/>
          <p:nvPr/>
        </p:nvSpPr>
        <p:spPr>
          <a:xfrm>
            <a:off x="11533632" y="6426674"/>
            <a:ext cx="519443" cy="2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14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9147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51" y="305900"/>
            <a:ext cx="5840249" cy="309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725" y="3701225"/>
            <a:ext cx="3948175" cy="232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6758225" y="4958350"/>
            <a:ext cx="51042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F0 extracted by CREPE is closer to the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F0 of all singers in the unison and thus can be used as a representation of the perceived pitch.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6758225" y="1317200"/>
            <a:ext cx="5104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alibri"/>
                <a:ea typeface="Calibri"/>
                <a:cs typeface="Calibri"/>
                <a:sym typeface="Calibri"/>
              </a:rPr>
              <a:t>Resemblance of estimated pitch (CREPE) to the individual F0 tracks and the average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175" y="1934437"/>
            <a:ext cx="5104100" cy="29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5FB6B7-2B41-DE47-9F48-4E1B5E575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11" name="Google Shape;102;g974b33ffd6_2_0">
            <a:extLst>
              <a:ext uri="{FF2B5EF4-FFF2-40B4-BE49-F238E27FC236}">
                <a16:creationId xmlns:a16="http://schemas.microsoft.com/office/drawing/2014/main" id="{59490AC8-0DCE-2F44-A65E-05150DBD86F6}"/>
              </a:ext>
            </a:extLst>
          </p:cNvPr>
          <p:cNvSpPr txBox="1"/>
          <p:nvPr/>
        </p:nvSpPr>
        <p:spPr>
          <a:xfrm>
            <a:off x="11533632" y="6426674"/>
            <a:ext cx="519443" cy="2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15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253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/>
          <p:nvPr/>
        </p:nvSpPr>
        <p:spPr>
          <a:xfrm>
            <a:off x="0" y="5626075"/>
            <a:ext cx="12192000" cy="18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[3] J. W. Kim, et. al, “Crepe:A  convolutional  representation  for  pitch  estimation,” in Proceedings of the IEEE International Conference on Acoustics, Speech and Signal Processing (ICASSP),Calgary, Canada, 2018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[4] P.  Chandna. et al. ,“Content based singing voice extraction from a musical mixture,”  inProceedings of the 45th IEEE International Conference on Acoustics, Speech, and Signal Processing (ICASSP).    IEEE, 2020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[5] K.   Qian, et.al   andM. Hasegawa-Johnson, “Autovc: Zero-shot voice style transfer with only autoencoder loss,” in International Conference  on  Machine  Learning,  2019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[6] M.  Morise, et, al “World:  avocoder-based  high-quality  speech  synthesis  systemfor real-time applications,”IEICE TRANSACTIONS on Information  and  Systems,  vol.  99,  no.  7,  pp.  1877–1884, 2016.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3600" y="76200"/>
            <a:ext cx="9450123" cy="548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C9117C-CFD1-E04A-8B8E-84E3A5E4B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8" name="Google Shape;102;g974b33ffd6_2_0">
            <a:extLst>
              <a:ext uri="{FF2B5EF4-FFF2-40B4-BE49-F238E27FC236}">
                <a16:creationId xmlns:a16="http://schemas.microsoft.com/office/drawing/2014/main" id="{E97EF67B-49BD-C843-9A14-5ED7DAEB523D}"/>
              </a:ext>
            </a:extLst>
          </p:cNvPr>
          <p:cNvSpPr txBox="1"/>
          <p:nvPr/>
        </p:nvSpPr>
        <p:spPr>
          <a:xfrm>
            <a:off x="11533632" y="6426674"/>
            <a:ext cx="519443" cy="2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16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269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974b33ffd6_2_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6826" y="355226"/>
            <a:ext cx="6409149" cy="27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974b33ffd6_2_67"/>
          <p:cNvSpPr txBox="1"/>
          <p:nvPr/>
        </p:nvSpPr>
        <p:spPr>
          <a:xfrm>
            <a:off x="61275" y="2826000"/>
            <a:ext cx="12130800" cy="3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Conclusions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Adherence to melody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F0 extracted by CREPE represents the single perceived pitch of the unison.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Pitch and timing deviations are necessary for the perception of unison, but singer variations are not perceived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Audio quality can be improved.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Examples at: </a:t>
            </a:r>
            <a:r>
              <a:rPr lang="en-US" sz="23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https://pc2752.github.io/unison_analysis_synthesis_examples/</a:t>
            </a: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Source code available at: </a:t>
            </a:r>
            <a:r>
              <a:rPr lang="en-US" sz="23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https://github.com/MTG/content_choral_separation</a:t>
            </a: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-"/>
            </a:pPr>
            <a:r>
              <a:rPr lang="en-US" sz="2300" dirty="0">
                <a:latin typeface="Calibri"/>
                <a:ea typeface="Calibri"/>
                <a:cs typeface="Calibri"/>
                <a:sym typeface="Calibri"/>
              </a:rPr>
              <a:t>Applications such as creating a unison choral effect to be used in music production as well as for transposition and transcription.</a:t>
            </a:r>
            <a:endParaRPr sz="23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4F19D-4D24-0D46-A981-EF633397D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7" name="Google Shape;102;g974b33ffd6_2_0">
            <a:extLst>
              <a:ext uri="{FF2B5EF4-FFF2-40B4-BE49-F238E27FC236}">
                <a16:creationId xmlns:a16="http://schemas.microsoft.com/office/drawing/2014/main" id="{3C07D477-E755-B94F-A467-F9B70B2F54BA}"/>
              </a:ext>
            </a:extLst>
          </p:cNvPr>
          <p:cNvSpPr txBox="1"/>
          <p:nvPr/>
        </p:nvSpPr>
        <p:spPr>
          <a:xfrm>
            <a:off x="11533632" y="6426674"/>
            <a:ext cx="519443" cy="21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16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415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974b33ffd6_2_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14848" y="774450"/>
            <a:ext cx="3568221" cy="25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974b33ffd6_2_0"/>
          <p:cNvSpPr txBox="1"/>
          <p:nvPr/>
        </p:nvSpPr>
        <p:spPr>
          <a:xfrm>
            <a:off x="2839943" y="3512237"/>
            <a:ext cx="6213900" cy="1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Soprano, Alto, Tenor and Bass choirs</a:t>
            </a: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Four voices with distinct pitch range [1]</a:t>
            </a:r>
          </a:p>
          <a:p>
            <a:pPr marL="914400" lvl="1" indent="-349250">
              <a:buSzPts val="1900"/>
              <a:buChar char="●"/>
            </a:pPr>
            <a:r>
              <a:rPr lang="en-IN" sz="2000" dirty="0"/>
              <a:t>"Soprano" (260 Hz-880 Hz)</a:t>
            </a:r>
          </a:p>
          <a:p>
            <a:pPr marL="914400" lvl="1" indent="-349250">
              <a:buSzPts val="1900"/>
              <a:buChar char="●"/>
            </a:pPr>
            <a:r>
              <a:rPr lang="en-IN" sz="2000" dirty="0"/>
              <a:t>"Alto" (190 Hz-660 Hz)</a:t>
            </a:r>
          </a:p>
          <a:p>
            <a:pPr marL="914400" lvl="1" indent="-349250">
              <a:buSzPts val="1900"/>
              <a:buChar char="●"/>
            </a:pPr>
            <a:r>
              <a:rPr lang="en-IN" sz="2000" dirty="0"/>
              <a:t>"Tenor" (145 Hz-440 Hz) </a:t>
            </a:r>
          </a:p>
          <a:p>
            <a:pPr marL="914400" lvl="1" indent="-349250">
              <a:buSzPts val="1900"/>
              <a:buChar char="●"/>
            </a:pPr>
            <a:r>
              <a:rPr lang="en-IN" sz="2000" dirty="0"/>
              <a:t>"Bass" (90 Hz-290 Hz)</a:t>
            </a:r>
            <a:endParaRPr sz="1900" dirty="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US" sz="1900" dirty="0"/>
              <a:t>Important cultural element but understudied in MIR</a:t>
            </a:r>
            <a:endParaRPr sz="1900" dirty="0"/>
          </a:p>
        </p:txBody>
      </p:sp>
      <p:sp>
        <p:nvSpPr>
          <p:cNvPr id="102" name="Google Shape;102;g974b33ffd6_2_0"/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7C3CAF-1375-FE41-8CD7-DCD775EA53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5C57B0-D525-4346-BDBA-C33E7CC64225}"/>
              </a:ext>
            </a:extLst>
          </p:cNvPr>
          <p:cNvSpPr txBox="1"/>
          <p:nvPr/>
        </p:nvSpPr>
        <p:spPr>
          <a:xfrm>
            <a:off x="5095636" y="152393"/>
            <a:ext cx="1702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SATB Choirs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AF4F45-0661-0B49-9F24-585029EDA234}"/>
              </a:ext>
            </a:extLst>
          </p:cNvPr>
          <p:cNvSpPr/>
          <p:nvPr/>
        </p:nvSpPr>
        <p:spPr>
          <a:xfrm>
            <a:off x="207263" y="5895223"/>
            <a:ext cx="11489149" cy="504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1200" dirty="0">
                <a:ea typeface="Calibri"/>
                <a:cs typeface="Calibri"/>
                <a:sym typeface="Calibri"/>
              </a:rPr>
              <a:t>[1] M. </a:t>
            </a:r>
            <a:r>
              <a:rPr lang="en-US" sz="1200" dirty="0" err="1">
                <a:ea typeface="Calibri"/>
                <a:cs typeface="Calibri"/>
                <a:sym typeface="Calibri"/>
              </a:rPr>
              <a:t>Scirea</a:t>
            </a:r>
            <a:r>
              <a:rPr lang="en-US" sz="1200" dirty="0">
                <a:ea typeface="Calibri"/>
                <a:cs typeface="Calibri"/>
                <a:sym typeface="Calibri"/>
              </a:rPr>
              <a:t> and J. A. Brown, “Evolving four part harmony using a multiple worlds model,” in Proceedings of the 7th International Joint Conference on Computational Intelligence (IJCCI), vol. 1. IEEE, 2015, pp. 220–227.</a:t>
            </a:r>
          </a:p>
        </p:txBody>
      </p:sp>
      <p:pic>
        <p:nvPicPr>
          <p:cNvPr id="2" name="rossinyol_soprano" descr="rossinyol_soprano">
            <a:hlinkClick r:id="" action="ppaction://media"/>
            <a:extLst>
              <a:ext uri="{FF2B5EF4-FFF2-40B4-BE49-F238E27FC236}">
                <a16:creationId xmlns:a16="http://schemas.microsoft.com/office/drawing/2014/main" id="{299F8C09-01E2-6846-816D-2EFE7E0A3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8148" y="4171187"/>
            <a:ext cx="388021" cy="388021"/>
          </a:xfrm>
          <a:prstGeom prst="rect">
            <a:avLst/>
          </a:prstGeom>
        </p:spPr>
      </p:pic>
      <p:pic>
        <p:nvPicPr>
          <p:cNvPr id="3" name="rossinyol_alto_1" descr="rossinyol_alto_1">
            <a:hlinkClick r:id="" action="ppaction://media"/>
            <a:extLst>
              <a:ext uri="{FF2B5EF4-FFF2-40B4-BE49-F238E27FC236}">
                <a16:creationId xmlns:a16="http://schemas.microsoft.com/office/drawing/2014/main" id="{DA8B39FC-29C0-C04D-A3C8-9F1761A200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8149" y="4461090"/>
            <a:ext cx="412130" cy="412130"/>
          </a:xfrm>
          <a:prstGeom prst="rect">
            <a:avLst/>
          </a:prstGeom>
        </p:spPr>
      </p:pic>
      <p:pic>
        <p:nvPicPr>
          <p:cNvPr id="4" name="rossinyol_tenor_1" descr="rossinyol_tenor_1">
            <a:hlinkClick r:id="" action="ppaction://media"/>
            <a:extLst>
              <a:ext uri="{FF2B5EF4-FFF2-40B4-BE49-F238E27FC236}">
                <a16:creationId xmlns:a16="http://schemas.microsoft.com/office/drawing/2014/main" id="{C6F50062-6A1D-124F-BFB6-0D48704A42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1243" y="4766026"/>
            <a:ext cx="412130" cy="412130"/>
          </a:xfrm>
          <a:prstGeom prst="rect">
            <a:avLst/>
          </a:prstGeom>
        </p:spPr>
      </p:pic>
      <p:pic>
        <p:nvPicPr>
          <p:cNvPr id="5" name="rossinyol_bass_1" descr="rossinyol_bass_1">
            <a:hlinkClick r:id="" action="ppaction://media"/>
            <a:extLst>
              <a:ext uri="{FF2B5EF4-FFF2-40B4-BE49-F238E27FC236}">
                <a16:creationId xmlns:a16="http://schemas.microsoft.com/office/drawing/2014/main" id="{90F1FC79-9865-844F-AC51-514AFA6B2DC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78846" y="5082998"/>
            <a:ext cx="412130" cy="412130"/>
          </a:xfrm>
          <a:prstGeom prst="rect">
            <a:avLst/>
          </a:prstGeom>
        </p:spPr>
      </p:pic>
      <p:pic>
        <p:nvPicPr>
          <p:cNvPr id="6" name="rossinyol_mix" descr="rossinyol_mix">
            <a:hlinkClick r:id="" action="ppaction://media"/>
            <a:extLst>
              <a:ext uri="{FF2B5EF4-FFF2-40B4-BE49-F238E27FC236}">
                <a16:creationId xmlns:a16="http://schemas.microsoft.com/office/drawing/2014/main" id="{B37FE9EF-C4C2-7348-9280-178560DA041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070749" y="43596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9;g974b33ffd6_2_0">
            <a:extLst>
              <a:ext uri="{FF2B5EF4-FFF2-40B4-BE49-F238E27FC236}">
                <a16:creationId xmlns:a16="http://schemas.microsoft.com/office/drawing/2014/main" id="{F0263BA6-3874-334F-969C-173253E1CF8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2303" b="26374"/>
          <a:stretch/>
        </p:blipFill>
        <p:spPr>
          <a:xfrm>
            <a:off x="77976" y="2977715"/>
            <a:ext cx="3124902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9;g974b33ffd6_2_0">
            <a:extLst>
              <a:ext uri="{FF2B5EF4-FFF2-40B4-BE49-F238E27FC236}">
                <a16:creationId xmlns:a16="http://schemas.microsoft.com/office/drawing/2014/main" id="{31218B85-8D3C-B345-957E-9C910ACED41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2303" b="26374"/>
          <a:stretch/>
        </p:blipFill>
        <p:spPr>
          <a:xfrm>
            <a:off x="3599753" y="1132531"/>
            <a:ext cx="3124902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14BBBA-B5DE-3C46-8870-2865AA434295}"/>
              </a:ext>
            </a:extLst>
          </p:cNvPr>
          <p:cNvSpPr/>
          <p:nvPr/>
        </p:nvSpPr>
        <p:spPr>
          <a:xfrm>
            <a:off x="4529141" y="1132531"/>
            <a:ext cx="2195514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99;g974b33ffd6_2_0">
            <a:extLst>
              <a:ext uri="{FF2B5EF4-FFF2-40B4-BE49-F238E27FC236}">
                <a16:creationId xmlns:a16="http://schemas.microsoft.com/office/drawing/2014/main" id="{5EF15C87-CFF8-094A-9875-186CD864A4C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2303" b="26374"/>
          <a:stretch/>
        </p:blipFill>
        <p:spPr>
          <a:xfrm>
            <a:off x="3599753" y="2288115"/>
            <a:ext cx="3124902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8AE10A7-6661-D543-8BF6-2DDD5BAE95F3}"/>
              </a:ext>
            </a:extLst>
          </p:cNvPr>
          <p:cNvSpPr/>
          <p:nvPr/>
        </p:nvSpPr>
        <p:spPr>
          <a:xfrm>
            <a:off x="3599753" y="2288115"/>
            <a:ext cx="919868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FACB50-E374-4843-81AA-8DD833817E63}"/>
              </a:ext>
            </a:extLst>
          </p:cNvPr>
          <p:cNvSpPr/>
          <p:nvPr/>
        </p:nvSpPr>
        <p:spPr>
          <a:xfrm>
            <a:off x="5299964" y="2288115"/>
            <a:ext cx="1424691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oogle Shape;99;g974b33ffd6_2_0">
            <a:extLst>
              <a:ext uri="{FF2B5EF4-FFF2-40B4-BE49-F238E27FC236}">
                <a16:creationId xmlns:a16="http://schemas.microsoft.com/office/drawing/2014/main" id="{26B29D74-C6CB-7243-B2D1-535965DDE0D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2303" b="26374"/>
          <a:stretch/>
        </p:blipFill>
        <p:spPr>
          <a:xfrm>
            <a:off x="3590233" y="3492069"/>
            <a:ext cx="3124902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B4B77D0-AE4D-AC4C-A118-740421362D47}"/>
              </a:ext>
            </a:extLst>
          </p:cNvPr>
          <p:cNvSpPr/>
          <p:nvPr/>
        </p:nvSpPr>
        <p:spPr>
          <a:xfrm>
            <a:off x="5804787" y="3492069"/>
            <a:ext cx="919868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C8AC7-E78C-9B4A-A1C5-DF05FC646492}"/>
              </a:ext>
            </a:extLst>
          </p:cNvPr>
          <p:cNvSpPr/>
          <p:nvPr/>
        </p:nvSpPr>
        <p:spPr>
          <a:xfrm>
            <a:off x="3599753" y="3492069"/>
            <a:ext cx="1424691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oogle Shape;99;g974b33ffd6_2_0">
            <a:extLst>
              <a:ext uri="{FF2B5EF4-FFF2-40B4-BE49-F238E27FC236}">
                <a16:creationId xmlns:a16="http://schemas.microsoft.com/office/drawing/2014/main" id="{BB0BBE6D-3083-BE4C-9BB2-B46B9F34466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2303" b="26374"/>
          <a:stretch/>
        </p:blipFill>
        <p:spPr>
          <a:xfrm>
            <a:off x="3580713" y="4732599"/>
            <a:ext cx="3124902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3494BDA-0CAA-BB43-B733-2582E8378B14}"/>
              </a:ext>
            </a:extLst>
          </p:cNvPr>
          <p:cNvSpPr/>
          <p:nvPr/>
        </p:nvSpPr>
        <p:spPr>
          <a:xfrm>
            <a:off x="5024444" y="4732599"/>
            <a:ext cx="919868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C5A814-8DFA-5F4E-B635-D003A83E22D3}"/>
              </a:ext>
            </a:extLst>
          </p:cNvPr>
          <p:cNvSpPr/>
          <p:nvPr/>
        </p:nvSpPr>
        <p:spPr>
          <a:xfrm>
            <a:off x="3590233" y="4732599"/>
            <a:ext cx="1424691" cy="1028700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4FF12F-1729-BA41-9509-4C7E403EA510}"/>
              </a:ext>
            </a:extLst>
          </p:cNvPr>
          <p:cNvSpPr txBox="1"/>
          <p:nvPr/>
        </p:nvSpPr>
        <p:spPr>
          <a:xfrm>
            <a:off x="854614" y="2563381"/>
            <a:ext cx="157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Choral Mixture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33937D-9EEC-8548-9647-BC7ACF6AC0FA}"/>
              </a:ext>
            </a:extLst>
          </p:cNvPr>
          <p:cNvSpPr txBox="1"/>
          <p:nvPr/>
        </p:nvSpPr>
        <p:spPr>
          <a:xfrm>
            <a:off x="4333888" y="743715"/>
            <a:ext cx="255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Separation [1]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257C4A-CA66-1F4E-B14A-A9067D9A0C96}"/>
              </a:ext>
            </a:extLst>
          </p:cNvPr>
          <p:cNvSpPr txBox="1"/>
          <p:nvPr/>
        </p:nvSpPr>
        <p:spPr>
          <a:xfrm>
            <a:off x="7621532" y="743715"/>
            <a:ext cx="251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MultiF0 Estimation [2]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054E0A1-2C58-714C-A52A-2C7911E044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3291" y="2754755"/>
            <a:ext cx="3008403" cy="1566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C24227-820E-E34E-BAF5-4F0E9A50256B}"/>
              </a:ext>
            </a:extLst>
          </p:cNvPr>
          <p:cNvSpPr txBox="1"/>
          <p:nvPr/>
        </p:nvSpPr>
        <p:spPr>
          <a:xfrm>
            <a:off x="10302240" y="743715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Unison analysis and synthesis [3]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5F0126-53F5-DE47-BEF3-F0F88E1962C7}"/>
              </a:ext>
            </a:extLst>
          </p:cNvPr>
          <p:cNvSpPr txBox="1"/>
          <p:nvPr/>
        </p:nvSpPr>
        <p:spPr>
          <a:xfrm>
            <a:off x="10533888" y="2267712"/>
            <a:ext cx="130454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61516-B47B-6D4D-AC93-CBDA14FD96F9}"/>
              </a:ext>
            </a:extLst>
          </p:cNvPr>
          <p:cNvSpPr txBox="1"/>
          <p:nvPr/>
        </p:nvSpPr>
        <p:spPr>
          <a:xfrm>
            <a:off x="2767033" y="170688"/>
            <a:ext cx="6998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Deep Learning Applied to SATB Choirs </a:t>
            </a:r>
            <a:r>
              <a:rPr lang="en-US" sz="2400"/>
              <a:t>at ISMIR 2020</a:t>
            </a:r>
            <a:endParaRPr lang="en-US" sz="2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D98943-B64D-E544-982C-6CE53E81C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pic>
        <p:nvPicPr>
          <p:cNvPr id="6" name="ref_mix" descr="ref_mix">
            <a:hlinkClick r:id="" action="ppaction://media"/>
            <a:extLst>
              <a:ext uri="{FF2B5EF4-FFF2-40B4-BE49-F238E27FC236}">
                <a16:creationId xmlns:a16="http://schemas.microsoft.com/office/drawing/2014/main" id="{AAD05673-9103-984E-8DD1-E7E84D34E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2064" y="1646881"/>
            <a:ext cx="812800" cy="8128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7974567-580D-854A-AB4F-D615D363021F}"/>
              </a:ext>
            </a:extLst>
          </p:cNvPr>
          <p:cNvSpPr/>
          <p:nvPr/>
        </p:nvSpPr>
        <p:spPr>
          <a:xfrm>
            <a:off x="207263" y="5870839"/>
            <a:ext cx="12070081" cy="71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1200" dirty="0">
                <a:ea typeface="Calibri"/>
                <a:cs typeface="Calibri"/>
                <a:sym typeface="Calibri"/>
              </a:rPr>
              <a:t>[1] </a:t>
            </a:r>
            <a:r>
              <a:rPr lang="en-IN" sz="1200" dirty="0"/>
              <a:t>D. </a:t>
            </a:r>
            <a:r>
              <a:rPr lang="en-IN" sz="1200" dirty="0" err="1"/>
              <a:t>Petermann</a:t>
            </a:r>
            <a:r>
              <a:rPr lang="en-IN" sz="1200" dirty="0"/>
              <a:t>, P. Chandna, H. Cuesta, J. </a:t>
            </a:r>
            <a:r>
              <a:rPr lang="en-IN" sz="1200" dirty="0" err="1"/>
              <a:t>Bonada</a:t>
            </a:r>
            <a:r>
              <a:rPr lang="en-IN" sz="1200" dirty="0"/>
              <a:t>, and E. Gómez, “Deep learning based source separation applied to choir ensembles,” </a:t>
            </a:r>
          </a:p>
          <a:p>
            <a:pPr lvl="0">
              <a:lnSpc>
                <a:spcPct val="115000"/>
              </a:lnSpc>
            </a:pPr>
            <a:r>
              <a:rPr lang="en-US" sz="1200" dirty="0">
                <a:ea typeface="Calibri"/>
                <a:cs typeface="Calibri"/>
                <a:sym typeface="Calibri"/>
              </a:rPr>
              <a:t>[2] H. Cuesta, B. McFee, and E. Gómez, “Multiple F0 Es-</a:t>
            </a:r>
            <a:r>
              <a:rPr lang="en-US" sz="1200" dirty="0" err="1">
                <a:ea typeface="Calibri"/>
                <a:cs typeface="Calibri"/>
                <a:sym typeface="Calibri"/>
              </a:rPr>
              <a:t>timation</a:t>
            </a:r>
            <a:r>
              <a:rPr lang="en-US" sz="1200" dirty="0">
                <a:ea typeface="Calibri"/>
                <a:cs typeface="Calibri"/>
                <a:sym typeface="Calibri"/>
              </a:rPr>
              <a:t> in Vocal Ensembles using Convolutional Neu-</a:t>
            </a:r>
            <a:r>
              <a:rPr lang="en-US" sz="1200" dirty="0" err="1">
                <a:ea typeface="Calibri"/>
                <a:cs typeface="Calibri"/>
                <a:sym typeface="Calibri"/>
              </a:rPr>
              <a:t>ral</a:t>
            </a:r>
            <a:r>
              <a:rPr lang="en-US" sz="1200" dirty="0">
                <a:ea typeface="Calibri"/>
                <a:cs typeface="Calibri"/>
                <a:sym typeface="Calibri"/>
              </a:rPr>
              <a:t> Networks,” </a:t>
            </a:r>
          </a:p>
          <a:p>
            <a:pPr lvl="0">
              <a:lnSpc>
                <a:spcPct val="115000"/>
              </a:lnSpc>
            </a:pPr>
            <a:r>
              <a:rPr lang="en-US" sz="1200" dirty="0">
                <a:ea typeface="Calibri"/>
                <a:cs typeface="Calibri"/>
                <a:sym typeface="Calibri"/>
              </a:rPr>
              <a:t>[3] </a:t>
            </a:r>
            <a:r>
              <a:rPr lang="en-IN" sz="1200" dirty="0"/>
              <a:t>P. Chandna, H. Cuesta, and E. Gómez, “A deep learning based analysis-synthesis framework for unison singing,”</a:t>
            </a:r>
            <a:endParaRPr lang="en-US" sz="1200" dirty="0"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102;g974b33ffd6_2_0">
            <a:extLst>
              <a:ext uri="{FF2B5EF4-FFF2-40B4-BE49-F238E27FC236}">
                <a16:creationId xmlns:a16="http://schemas.microsoft.com/office/drawing/2014/main" id="{2591CD9A-2C19-194E-AA3C-46593CA3D357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soprano_cunet_ds_g" descr="soprano_cunet_ds_g">
            <a:hlinkClick r:id="" action="ppaction://media"/>
            <a:extLst>
              <a:ext uri="{FF2B5EF4-FFF2-40B4-BE49-F238E27FC236}">
                <a16:creationId xmlns:a16="http://schemas.microsoft.com/office/drawing/2014/main" id="{993ADF41-D697-EF42-AB61-0E314B0329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26960" y="1354289"/>
            <a:ext cx="646331" cy="646331"/>
          </a:xfrm>
          <a:prstGeom prst="rect">
            <a:avLst/>
          </a:prstGeom>
        </p:spPr>
      </p:pic>
      <p:pic>
        <p:nvPicPr>
          <p:cNvPr id="9" name="alto_cunet_ds_g" descr="alto_cunet_ds_g">
            <a:hlinkClick r:id="" action="ppaction://media"/>
            <a:extLst>
              <a:ext uri="{FF2B5EF4-FFF2-40B4-BE49-F238E27FC236}">
                <a16:creationId xmlns:a16="http://schemas.microsoft.com/office/drawing/2014/main" id="{D46C2961-2248-E04E-9081-3BF0D85224D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21240" y="2468848"/>
            <a:ext cx="646331" cy="646331"/>
          </a:xfrm>
          <a:prstGeom prst="rect">
            <a:avLst/>
          </a:prstGeom>
        </p:spPr>
      </p:pic>
      <p:pic>
        <p:nvPicPr>
          <p:cNvPr id="18" name="tenor_cunet_ds_g" descr="tenor_cunet_ds_g">
            <a:hlinkClick r:id="" action="ppaction://media"/>
            <a:extLst>
              <a:ext uri="{FF2B5EF4-FFF2-40B4-BE49-F238E27FC236}">
                <a16:creationId xmlns:a16="http://schemas.microsoft.com/office/drawing/2014/main" id="{4145BD87-BE44-A841-80EB-8A6B666542C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24655" y="3638612"/>
            <a:ext cx="646331" cy="646331"/>
          </a:xfrm>
          <a:prstGeom prst="rect">
            <a:avLst/>
          </a:prstGeom>
        </p:spPr>
      </p:pic>
      <p:pic>
        <p:nvPicPr>
          <p:cNvPr id="20" name="bass_cunet_ds_g" descr="bass_cunet_ds_g">
            <a:hlinkClick r:id="" action="ppaction://media"/>
            <a:extLst>
              <a:ext uri="{FF2B5EF4-FFF2-40B4-BE49-F238E27FC236}">
                <a16:creationId xmlns:a16="http://schemas.microsoft.com/office/drawing/2014/main" id="{FD12A46D-32B7-624B-A0D4-BCF2BD83834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15135" y="4892141"/>
            <a:ext cx="672530" cy="67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5;g974b33ffd6_2_0">
            <a:extLst>
              <a:ext uri="{FF2B5EF4-FFF2-40B4-BE49-F238E27FC236}">
                <a16:creationId xmlns:a16="http://schemas.microsoft.com/office/drawing/2014/main" id="{A4C3971D-9C8C-9249-B92C-6FDAACEDDB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037" y="2028454"/>
            <a:ext cx="1857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91E99-105E-E64E-8EC3-9E24C7F56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1" t="67721" r="2140" b="8270"/>
          <a:stretch/>
        </p:blipFill>
        <p:spPr>
          <a:xfrm>
            <a:off x="4561045" y="1790570"/>
            <a:ext cx="2527503" cy="1666391"/>
          </a:xfrm>
          <a:prstGeom prst="rect">
            <a:avLst/>
          </a:prstGeom>
        </p:spPr>
      </p:pic>
      <p:pic>
        <p:nvPicPr>
          <p:cNvPr id="6" name="Google Shape;95;g974b33ffd6_2_0">
            <a:extLst>
              <a:ext uri="{FF2B5EF4-FFF2-40B4-BE49-F238E27FC236}">
                <a16:creationId xmlns:a16="http://schemas.microsoft.com/office/drawing/2014/main" id="{D44673B9-48D1-EF40-ACEB-DBF885F68B5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22326" y="2006554"/>
            <a:ext cx="1857375" cy="119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6D6011-5E31-664C-8BE4-F4D4651199C5}"/>
              </a:ext>
            </a:extLst>
          </p:cNvPr>
          <p:cNvCxnSpPr>
            <a:cxnSpLocks/>
          </p:cNvCxnSpPr>
          <p:nvPr/>
        </p:nvCxnSpPr>
        <p:spPr>
          <a:xfrm>
            <a:off x="2738714" y="2623766"/>
            <a:ext cx="14797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6AC421-ABC8-2647-BA81-80D9D4F1AECB}"/>
              </a:ext>
            </a:extLst>
          </p:cNvPr>
          <p:cNvCxnSpPr/>
          <p:nvPr/>
        </p:nvCxnSpPr>
        <p:spPr>
          <a:xfrm flipV="1">
            <a:off x="7332388" y="2623764"/>
            <a:ext cx="162263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288BCB-1BA8-9C44-99B1-329C57AA1EBF}"/>
              </a:ext>
            </a:extLst>
          </p:cNvPr>
          <p:cNvSpPr txBox="1"/>
          <p:nvPr/>
        </p:nvSpPr>
        <p:spPr>
          <a:xfrm>
            <a:off x="933493" y="1243584"/>
            <a:ext cx="1382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Voice Signal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7D5E75-7B41-CE48-ABB7-54E451A125FB}"/>
              </a:ext>
            </a:extLst>
          </p:cNvPr>
          <p:cNvSpPr txBox="1"/>
          <p:nvPr/>
        </p:nvSpPr>
        <p:spPr>
          <a:xfrm>
            <a:off x="2988448" y="2232534"/>
            <a:ext cx="98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0F2B3E-908C-5244-9C16-FA884FE84D36}"/>
              </a:ext>
            </a:extLst>
          </p:cNvPr>
          <p:cNvSpPr txBox="1"/>
          <p:nvPr/>
        </p:nvSpPr>
        <p:spPr>
          <a:xfrm>
            <a:off x="7636716" y="2254823"/>
            <a:ext cx="980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C55AD-BB7D-1B40-839A-F6805B783E96}"/>
              </a:ext>
            </a:extLst>
          </p:cNvPr>
          <p:cNvSpPr txBox="1"/>
          <p:nvPr/>
        </p:nvSpPr>
        <p:spPr>
          <a:xfrm>
            <a:off x="4914396" y="1095823"/>
            <a:ext cx="182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Lower Dimension Encoding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7571A4-EB3E-7E46-BE30-F8EA7D86CCC1}"/>
              </a:ext>
            </a:extLst>
          </p:cNvPr>
          <p:cNvSpPr txBox="1"/>
          <p:nvPr/>
        </p:nvSpPr>
        <p:spPr>
          <a:xfrm>
            <a:off x="8955024" y="1199301"/>
            <a:ext cx="274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Resynthesized Voice Signal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39117-0490-7346-85A5-64E89D8E8A3C}"/>
              </a:ext>
            </a:extLst>
          </p:cNvPr>
          <p:cNvSpPr txBox="1"/>
          <p:nvPr/>
        </p:nvSpPr>
        <p:spPr>
          <a:xfrm>
            <a:off x="585216" y="4108704"/>
            <a:ext cx="11111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 processing vocoder encoders using </a:t>
            </a:r>
            <a:r>
              <a:rPr lang="en-US" dirty="0" err="1"/>
              <a:t>filterbanks</a:t>
            </a:r>
            <a:r>
              <a:rPr lang="en-US" dirty="0"/>
              <a:t> to represent spectral characteristics of the voice signal.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Decoders consist of carrier signal (or noise for unvoiced sibilant sounds like s, f) and modulator modelling the formants.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WORLD [1]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Deep learning based vocoders (autoregressive and feedforward, GAN based) have been proposed for speech. [2] Inverting Mel-Spectrogram to waveform.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43C3D6-B899-C640-9EBD-45AA65C09AD5}"/>
              </a:ext>
            </a:extLst>
          </p:cNvPr>
          <p:cNvSpPr/>
          <p:nvPr/>
        </p:nvSpPr>
        <p:spPr>
          <a:xfrm>
            <a:off x="207263" y="5895223"/>
            <a:ext cx="11489149" cy="929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1200" dirty="0">
                <a:ea typeface="Calibri"/>
                <a:cs typeface="Calibri"/>
                <a:sym typeface="Calibri"/>
              </a:rPr>
              <a:t>[1] M.  </a:t>
            </a:r>
            <a:r>
              <a:rPr lang="en-US" sz="1200" dirty="0" err="1">
                <a:ea typeface="Calibri"/>
                <a:cs typeface="Calibri"/>
                <a:sym typeface="Calibri"/>
              </a:rPr>
              <a:t>Morise</a:t>
            </a:r>
            <a:r>
              <a:rPr lang="en-US" sz="1200" dirty="0">
                <a:ea typeface="Calibri"/>
                <a:cs typeface="Calibri"/>
                <a:sym typeface="Calibri"/>
              </a:rPr>
              <a:t>, et, al “World:  a vocoder-based  high-quality  speech  synthesis  system for real-time applications ,”IEICE TRANSACTIONS on Information  and  Systems,  vol.  99,  no.  7,  pp.  1877–1884, 2016.</a:t>
            </a:r>
          </a:p>
          <a:p>
            <a:pPr>
              <a:lnSpc>
                <a:spcPct val="115000"/>
              </a:lnSpc>
            </a:pPr>
            <a:r>
              <a:rPr lang="en-US" sz="1200" dirty="0">
                <a:ea typeface="Calibri"/>
                <a:cs typeface="Calibri"/>
                <a:sym typeface="Calibri"/>
              </a:rPr>
              <a:t>[2] J. Shen et al., "Natural TTS Synthesis by Conditioning </a:t>
            </a:r>
            <a:r>
              <a:rPr lang="en-US" sz="1200" dirty="0" err="1">
                <a:ea typeface="Calibri"/>
                <a:cs typeface="Calibri"/>
                <a:sym typeface="Calibri"/>
              </a:rPr>
              <a:t>Wavenet</a:t>
            </a:r>
            <a:r>
              <a:rPr lang="en-US" sz="1200" dirty="0">
                <a:ea typeface="Calibri"/>
                <a:cs typeface="Calibri"/>
                <a:sym typeface="Calibri"/>
              </a:rPr>
              <a:t> on MEL Spectrogram Predictions," 2018 IEEE International Conference on Acoustics, Speech and Signal Processing (ICASSP), Calgary, AB, 2018, pp. 4779-4783, </a:t>
            </a:r>
            <a:r>
              <a:rPr lang="en-US" sz="1200" dirty="0" err="1">
                <a:ea typeface="Calibri"/>
                <a:cs typeface="Calibri"/>
                <a:sym typeface="Calibri"/>
              </a:rPr>
              <a:t>doi</a:t>
            </a:r>
            <a:r>
              <a:rPr lang="en-US" sz="1200" dirty="0">
                <a:ea typeface="Calibri"/>
                <a:cs typeface="Calibri"/>
                <a:sym typeface="Calibri"/>
              </a:rPr>
              <a:t>: 10.1109/ICASSP.2018.8461368.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D59F65-493D-1E48-AAB4-6F438159BA38}"/>
              </a:ext>
            </a:extLst>
          </p:cNvPr>
          <p:cNvSpPr txBox="1"/>
          <p:nvPr/>
        </p:nvSpPr>
        <p:spPr>
          <a:xfrm>
            <a:off x="2364342" y="122521"/>
            <a:ext cx="796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Analyzing the Voice Through Vocoders – Voice Encoders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5EF1624-E09E-A549-BAFE-C25C9C333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23" name="Google Shape;102;g974b33ffd6_2_0">
            <a:extLst>
              <a:ext uri="{FF2B5EF4-FFF2-40B4-BE49-F238E27FC236}">
                <a16:creationId xmlns:a16="http://schemas.microsoft.com/office/drawing/2014/main" id="{C183DA91-0BD4-064D-B5CC-D76481273491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70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20612AD-E14B-8048-ACDE-201E8E92A31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90" t="5707" r="7846" b="10900"/>
          <a:stretch/>
        </p:blipFill>
        <p:spPr>
          <a:xfrm>
            <a:off x="4884262" y="1741235"/>
            <a:ext cx="2527503" cy="1666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29190-B4AE-0E46-92B9-56E9D17BCDB1}"/>
              </a:ext>
            </a:extLst>
          </p:cNvPr>
          <p:cNvSpPr txBox="1"/>
          <p:nvPr/>
        </p:nvSpPr>
        <p:spPr>
          <a:xfrm>
            <a:off x="4744263" y="1025176"/>
            <a:ext cx="280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Singer Independent Representation of Content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C2D02B-6B1F-DB4F-BE6F-003BF8B129E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212339" y="2574434"/>
            <a:ext cx="16719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F578D5-8CF2-5144-9F27-E0BB6D345C8D}"/>
              </a:ext>
            </a:extLst>
          </p:cNvPr>
          <p:cNvSpPr txBox="1"/>
          <p:nvPr/>
        </p:nvSpPr>
        <p:spPr>
          <a:xfrm>
            <a:off x="3477106" y="1973169"/>
            <a:ext cx="11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46EEC-0F69-874A-B105-793A53E8179D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 flipV="1">
            <a:off x="7411765" y="2574431"/>
            <a:ext cx="1671923" cy="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F66555A-AA1E-DF4A-AF12-9F8AA92005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11" t="67721" r="2140" b="8270"/>
          <a:stretch/>
        </p:blipFill>
        <p:spPr>
          <a:xfrm>
            <a:off x="9083688" y="1741235"/>
            <a:ext cx="2527503" cy="1666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854BBE-0F18-B44D-8838-8F70A9FA76FB}"/>
              </a:ext>
            </a:extLst>
          </p:cNvPr>
          <p:cNvSpPr txBox="1"/>
          <p:nvPr/>
        </p:nvSpPr>
        <p:spPr>
          <a:xfrm>
            <a:off x="9349464" y="1025175"/>
            <a:ext cx="199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Vocoder Features (Mel-Spectrogram)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2A989-A11C-D944-B551-B9242A9208B0}"/>
              </a:ext>
            </a:extLst>
          </p:cNvPr>
          <p:cNvSpPr txBox="1"/>
          <p:nvPr/>
        </p:nvSpPr>
        <p:spPr>
          <a:xfrm>
            <a:off x="7676532" y="1940961"/>
            <a:ext cx="11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Decoder</a:t>
            </a:r>
          </a:p>
        </p:txBody>
      </p:sp>
      <p:sp>
        <p:nvSpPr>
          <p:cNvPr id="23" name="Or 22">
            <a:extLst>
              <a:ext uri="{FF2B5EF4-FFF2-40B4-BE49-F238E27FC236}">
                <a16:creationId xmlns:a16="http://schemas.microsoft.com/office/drawing/2014/main" id="{B48BBA8E-5E15-1743-B8F4-AA69F6D6226E}"/>
              </a:ext>
            </a:extLst>
          </p:cNvPr>
          <p:cNvSpPr/>
          <p:nvPr/>
        </p:nvSpPr>
        <p:spPr>
          <a:xfrm>
            <a:off x="8032970" y="2468262"/>
            <a:ext cx="214756" cy="219919"/>
          </a:xfrm>
          <a:prstGeom prst="flowChar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F298ABC-451E-4842-BA1F-FF0747BAD7EA}"/>
              </a:ext>
            </a:extLst>
          </p:cNvPr>
          <p:cNvCxnSpPr>
            <a:cxnSpLocks/>
            <a:endCxn id="23" idx="4"/>
          </p:cNvCxnSpPr>
          <p:nvPr/>
        </p:nvCxnSpPr>
        <p:spPr>
          <a:xfrm rot="5400000" flipH="1" flipV="1">
            <a:off x="4684742" y="-47973"/>
            <a:ext cx="719452" cy="6191760"/>
          </a:xfrm>
          <a:prstGeom prst="bentConnector3">
            <a:avLst>
              <a:gd name="adj1" fmla="val -10566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C68761-C960-6843-8B2A-8E35AB201F38}"/>
              </a:ext>
            </a:extLst>
          </p:cNvPr>
          <p:cNvSpPr txBox="1"/>
          <p:nvPr/>
        </p:nvSpPr>
        <p:spPr>
          <a:xfrm>
            <a:off x="4314450" y="3730170"/>
            <a:ext cx="167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Singer Identity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7F7D33-1805-544B-89AE-1C2E1BB5B129}"/>
              </a:ext>
            </a:extLst>
          </p:cNvPr>
          <p:cNvSpPr/>
          <p:nvPr/>
        </p:nvSpPr>
        <p:spPr>
          <a:xfrm>
            <a:off x="85344" y="5959710"/>
            <a:ext cx="1224076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100" b="0" i="0" dirty="0">
                <a:effectLst/>
                <a:latin typeface="Arial" panose="020B0604020202020204" pitchFamily="34" charset="0"/>
              </a:rPr>
              <a:t>1) </a:t>
            </a:r>
            <a:r>
              <a:rPr lang="en-IN" sz="1100" dirty="0" err="1"/>
              <a:t>Kaizhi</a:t>
            </a:r>
            <a:r>
              <a:rPr lang="en-IN" sz="1100" dirty="0"/>
              <a:t> Qian, Yang Zhang, </a:t>
            </a:r>
            <a:r>
              <a:rPr lang="en-IN" sz="1100" dirty="0" err="1"/>
              <a:t>Shiyu</a:t>
            </a:r>
            <a:r>
              <a:rPr lang="en-IN" sz="1100" dirty="0"/>
              <a:t> Chang, </a:t>
            </a:r>
            <a:r>
              <a:rPr lang="en-IN" sz="1100" dirty="0" err="1"/>
              <a:t>Xuesong</a:t>
            </a:r>
            <a:r>
              <a:rPr lang="en-IN" sz="1100" dirty="0"/>
              <a:t> Yang, </a:t>
            </a:r>
            <a:r>
              <a:rPr lang="en-IN" sz="1100" dirty="0" err="1"/>
              <a:t>andMark</a:t>
            </a:r>
            <a:r>
              <a:rPr lang="en-IN" sz="1100" dirty="0"/>
              <a:t> Hasegawa-Johnson,“</a:t>
            </a:r>
            <a:r>
              <a:rPr lang="en-IN" sz="1100" dirty="0" err="1"/>
              <a:t>Autovc</a:t>
            </a:r>
            <a:r>
              <a:rPr lang="en-IN" sz="1100" dirty="0"/>
              <a:t>: Zero-shot voice style transfer with only autoencoder loss,” in International Conference on Machine Learning, 2019,</a:t>
            </a:r>
            <a:endParaRPr lang="en-IN" sz="1100" b="0" i="0" dirty="0">
              <a:effectLst/>
              <a:latin typeface="Arial" panose="020B0604020202020204" pitchFamily="34" charset="0"/>
            </a:endParaRPr>
          </a:p>
          <a:p>
            <a:r>
              <a:rPr lang="en-IN" sz="1100" b="0" i="0" dirty="0">
                <a:effectLst/>
                <a:latin typeface="Arial" panose="020B0604020202020204" pitchFamily="34" charset="0"/>
              </a:rPr>
              <a:t>2) </a:t>
            </a:r>
            <a:r>
              <a:rPr lang="en-IN" sz="1100" dirty="0"/>
              <a:t>Wu, Da-Yi, Yen-Hao Chen, and Hung-Yi Lee. "VQVC+: One-Shot Voice Conversion by Vector Quantization and U-Net architecture</a:t>
            </a:r>
          </a:p>
          <a:p>
            <a:r>
              <a:rPr lang="en-IN" sz="1100" b="0" i="0" dirty="0">
                <a:effectLst/>
                <a:latin typeface="Arial" panose="020B0604020202020204" pitchFamily="34" charset="0"/>
              </a:rPr>
              <a:t>3) </a:t>
            </a:r>
            <a:r>
              <a:rPr lang="en-IN" sz="1100" dirty="0">
                <a:latin typeface="Arial" panose="020B0604020202020204" pitchFamily="34" charset="0"/>
              </a:rPr>
              <a:t>Kaneko, T. &amp; </a:t>
            </a:r>
            <a:r>
              <a:rPr lang="en-IN" sz="1100" dirty="0" err="1">
                <a:latin typeface="Arial" panose="020B0604020202020204" pitchFamily="34" charset="0"/>
              </a:rPr>
              <a:t>Kameoka</a:t>
            </a:r>
            <a:r>
              <a:rPr lang="en-IN" sz="1100" dirty="0">
                <a:latin typeface="Arial" panose="020B0604020202020204" pitchFamily="34" charset="0"/>
              </a:rPr>
              <a:t>, H. Parallel-data-free voice conversion using cycle-consistent adversarial networks (2017)</a:t>
            </a:r>
          </a:p>
          <a:p>
            <a:r>
              <a:rPr lang="en-IN" sz="1100" dirty="0">
                <a:latin typeface="Arial" panose="020B0604020202020204" pitchFamily="34" charset="0"/>
              </a:rPr>
              <a:t>4) </a:t>
            </a:r>
            <a:r>
              <a:rPr lang="en-IN" sz="1100" dirty="0" err="1">
                <a:latin typeface="Arial" panose="020B0604020202020204" pitchFamily="34" charset="0"/>
              </a:rPr>
              <a:t>Kameoka</a:t>
            </a:r>
            <a:r>
              <a:rPr lang="en-IN" sz="1100" dirty="0">
                <a:latin typeface="Arial" panose="020B0604020202020204" pitchFamily="34" charset="0"/>
              </a:rPr>
              <a:t>, H., Kaneko, T., Tanaka, K. &amp; </a:t>
            </a:r>
            <a:r>
              <a:rPr lang="en-IN" sz="1100" dirty="0" err="1">
                <a:latin typeface="Arial" panose="020B0604020202020204" pitchFamily="34" charset="0"/>
              </a:rPr>
              <a:t>Hojo</a:t>
            </a:r>
            <a:r>
              <a:rPr lang="en-IN" sz="1100" dirty="0">
                <a:latin typeface="Arial" panose="020B0604020202020204" pitchFamily="34" charset="0"/>
              </a:rPr>
              <a:t>, N. </a:t>
            </a:r>
            <a:r>
              <a:rPr lang="en-IN" sz="1100" dirty="0" err="1">
                <a:latin typeface="Arial" panose="020B0604020202020204" pitchFamily="34" charset="0"/>
              </a:rPr>
              <a:t>Stargan-vc</a:t>
            </a:r>
            <a:r>
              <a:rPr lang="en-IN" sz="1100" dirty="0">
                <a:latin typeface="Arial" panose="020B0604020202020204" pitchFamily="34" charset="0"/>
              </a:rPr>
              <a:t>: non-</a:t>
            </a:r>
            <a:r>
              <a:rPr lang="en-IN" sz="1100" dirty="0" err="1">
                <a:latin typeface="Arial" panose="020B0604020202020204" pitchFamily="34" charset="0"/>
              </a:rPr>
              <a:t>parallelmany</a:t>
            </a:r>
            <a:r>
              <a:rPr lang="en-IN" sz="1100" dirty="0">
                <a:latin typeface="Arial" panose="020B0604020202020204" pitchFamily="34" charset="0"/>
              </a:rPr>
              <a:t>-to-many voice conversion using star generative adversarial networks.2018IEEE Spoken Language Technology Workshop (SLT)(2018)</a:t>
            </a:r>
            <a:endParaRPr lang="en-US" sz="11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FE2941-9026-5243-A11B-7DDC1865D50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11" t="67721" r="2140" b="8270"/>
          <a:stretch/>
        </p:blipFill>
        <p:spPr>
          <a:xfrm>
            <a:off x="675027" y="1741235"/>
            <a:ext cx="2527503" cy="16663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1AC574-85AF-0649-8E5D-961CA3E0F382}"/>
              </a:ext>
            </a:extLst>
          </p:cNvPr>
          <p:cNvSpPr txBox="1"/>
          <p:nvPr/>
        </p:nvSpPr>
        <p:spPr>
          <a:xfrm>
            <a:off x="2990902" y="233394"/>
            <a:ext cx="5453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Voice Conversion (VC) Systems For Speech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92D12-67B0-9C48-967E-53623A1058EC}"/>
              </a:ext>
            </a:extLst>
          </p:cNvPr>
          <p:cNvSpPr txBox="1"/>
          <p:nvPr/>
        </p:nvSpPr>
        <p:spPr>
          <a:xfrm>
            <a:off x="950613" y="1025176"/>
            <a:ext cx="199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Vocoder Features (Mel-Spectrogram)</a:t>
            </a:r>
          </a:p>
        </p:txBody>
      </p:sp>
      <p:pic>
        <p:nvPicPr>
          <p:cNvPr id="2" name="vctk__p244_005_p244_ori" descr="vctk__p244_005_p244_ori">
            <a:hlinkClick r:id="" action="ppaction://media"/>
            <a:extLst>
              <a:ext uri="{FF2B5EF4-FFF2-40B4-BE49-F238E27FC236}">
                <a16:creationId xmlns:a16="http://schemas.microsoft.com/office/drawing/2014/main" id="{BE191CD7-1615-664A-A292-CD70776B1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1936" y="5162492"/>
            <a:ext cx="601835" cy="601835"/>
          </a:xfrm>
          <a:prstGeom prst="rect">
            <a:avLst/>
          </a:prstGeom>
        </p:spPr>
      </p:pic>
      <p:pic>
        <p:nvPicPr>
          <p:cNvPr id="3" name="vctk__p244_005_p237" descr="vctk__p244_005_p237">
            <a:hlinkClick r:id="" action="ppaction://media"/>
            <a:extLst>
              <a:ext uri="{FF2B5EF4-FFF2-40B4-BE49-F238E27FC236}">
                <a16:creationId xmlns:a16="http://schemas.microsoft.com/office/drawing/2014/main" id="{8C84AE53-FFBF-954C-BB01-060208144D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01612" y="5162491"/>
            <a:ext cx="601835" cy="6018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54B7B4-1B94-264B-AF0E-F8E755FD376D}"/>
              </a:ext>
            </a:extLst>
          </p:cNvPr>
          <p:cNvSpPr txBox="1"/>
          <p:nvPr/>
        </p:nvSpPr>
        <p:spPr>
          <a:xfrm>
            <a:off x="1062854" y="4354572"/>
            <a:ext cx="2414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Speech Conversion [1]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427C46-41BD-F94F-A2D3-FD3D9B3DC754}"/>
              </a:ext>
            </a:extLst>
          </p:cNvPr>
          <p:cNvSpPr txBox="1"/>
          <p:nvPr/>
        </p:nvSpPr>
        <p:spPr>
          <a:xfrm>
            <a:off x="839555" y="4873780"/>
            <a:ext cx="1672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823F26-E238-4A4B-BB81-06666EE10963}"/>
              </a:ext>
            </a:extLst>
          </p:cNvPr>
          <p:cNvSpPr txBox="1"/>
          <p:nvPr/>
        </p:nvSpPr>
        <p:spPr>
          <a:xfrm>
            <a:off x="2864397" y="4910460"/>
            <a:ext cx="83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Converted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634E5D-6EE0-8B4B-B9A1-A18CFED07352}"/>
              </a:ext>
            </a:extLst>
          </p:cNvPr>
          <p:cNvSpPr txBox="1"/>
          <p:nvPr/>
        </p:nvSpPr>
        <p:spPr>
          <a:xfrm>
            <a:off x="7411765" y="4296809"/>
            <a:ext cx="456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Speech Conversion Applied to Singing Voice [1]</a:t>
            </a:r>
          </a:p>
        </p:txBody>
      </p:sp>
      <p:pic>
        <p:nvPicPr>
          <p:cNvPr id="13" name="yam_Scott_011_6_Scott_ori" descr="yam_Scott_011_6_Scott_ori">
            <a:hlinkClick r:id="" action="ppaction://media"/>
            <a:extLst>
              <a:ext uri="{FF2B5EF4-FFF2-40B4-BE49-F238E27FC236}">
                <a16:creationId xmlns:a16="http://schemas.microsoft.com/office/drawing/2014/main" id="{E59C4725-473A-E94B-8E0D-480568FF51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43378" y="5162490"/>
            <a:ext cx="601835" cy="601835"/>
          </a:xfrm>
          <a:prstGeom prst="rect">
            <a:avLst/>
          </a:prstGeom>
        </p:spPr>
      </p:pic>
      <p:pic>
        <p:nvPicPr>
          <p:cNvPr id="14" name="yam_Scott_011_6_Bria" descr="yam_Scott_011_6_Bria">
            <a:hlinkClick r:id="" action="ppaction://media"/>
            <a:extLst>
              <a:ext uri="{FF2B5EF4-FFF2-40B4-BE49-F238E27FC236}">
                <a16:creationId xmlns:a16="http://schemas.microsoft.com/office/drawing/2014/main" id="{CE59AFD9-6914-094D-87A8-BC9DF58F77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68671" y="5139451"/>
            <a:ext cx="601835" cy="6018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240942-1E01-2149-9A76-96EE0BEA214C}"/>
              </a:ext>
            </a:extLst>
          </p:cNvPr>
          <p:cNvSpPr txBox="1"/>
          <p:nvPr/>
        </p:nvSpPr>
        <p:spPr>
          <a:xfrm>
            <a:off x="8026743" y="4778616"/>
            <a:ext cx="1672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319BEDC-0028-BF4A-8703-BA10FFADB114}"/>
              </a:ext>
            </a:extLst>
          </p:cNvPr>
          <p:cNvSpPr txBox="1"/>
          <p:nvPr/>
        </p:nvSpPr>
        <p:spPr>
          <a:xfrm>
            <a:off x="10051585" y="4815296"/>
            <a:ext cx="83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Converted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20ED9A-7CE7-AE4C-89EF-81F040BCBC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32" name="Google Shape;102;g974b33ffd6_2_0">
            <a:extLst>
              <a:ext uri="{FF2B5EF4-FFF2-40B4-BE49-F238E27FC236}">
                <a16:creationId xmlns:a16="http://schemas.microsoft.com/office/drawing/2014/main" id="{871F2BAF-13AA-554E-A26C-B007A2558EB4}"/>
              </a:ext>
            </a:extLst>
          </p:cNvPr>
          <p:cNvSpPr txBox="1"/>
          <p:nvPr/>
        </p:nvSpPr>
        <p:spPr>
          <a:xfrm>
            <a:off x="11741375" y="6524211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4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15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2A34E5-7063-9441-B6BE-CF18BEBCB19D}"/>
              </a:ext>
            </a:extLst>
          </p:cNvPr>
          <p:cNvSpPr txBox="1"/>
          <p:nvPr/>
        </p:nvSpPr>
        <p:spPr>
          <a:xfrm>
            <a:off x="845438" y="1027222"/>
            <a:ext cx="225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Mixture Spectrogram (Magnitude)</a:t>
            </a:r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20612AD-E14B-8048-ACDE-201E8E92A3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0" t="5707" r="7846" b="10900"/>
          <a:stretch/>
        </p:blipFill>
        <p:spPr>
          <a:xfrm>
            <a:off x="4884262" y="1692467"/>
            <a:ext cx="2527503" cy="1666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29190-B4AE-0E46-92B9-56E9D17BCDB1}"/>
              </a:ext>
            </a:extLst>
          </p:cNvPr>
          <p:cNvSpPr txBox="1"/>
          <p:nvPr/>
        </p:nvSpPr>
        <p:spPr>
          <a:xfrm>
            <a:off x="4744263" y="976408"/>
            <a:ext cx="280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Singer Independent Representation of Content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C2D02B-6B1F-DB4F-BE6F-003BF8B129EF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212339" y="2525666"/>
            <a:ext cx="16719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F578D5-8CF2-5144-9F27-E0BB6D345C8D}"/>
              </a:ext>
            </a:extLst>
          </p:cNvPr>
          <p:cNvSpPr txBox="1"/>
          <p:nvPr/>
        </p:nvSpPr>
        <p:spPr>
          <a:xfrm>
            <a:off x="3477106" y="1924401"/>
            <a:ext cx="11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46EEC-0F69-874A-B105-793A53E8179D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 flipV="1">
            <a:off x="7411765" y="2525663"/>
            <a:ext cx="1671923" cy="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F66555A-AA1E-DF4A-AF12-9F8AA92005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11" t="67721" r="2140" b="8270"/>
          <a:stretch/>
        </p:blipFill>
        <p:spPr>
          <a:xfrm>
            <a:off x="9083688" y="1692467"/>
            <a:ext cx="2527503" cy="1666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854BBE-0F18-B44D-8838-8F70A9FA76FB}"/>
              </a:ext>
            </a:extLst>
          </p:cNvPr>
          <p:cNvSpPr txBox="1"/>
          <p:nvPr/>
        </p:nvSpPr>
        <p:spPr>
          <a:xfrm>
            <a:off x="9245075" y="1316994"/>
            <a:ext cx="227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Envelope [2]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2A989-A11C-D944-B551-B9242A9208B0}"/>
              </a:ext>
            </a:extLst>
          </p:cNvPr>
          <p:cNvSpPr txBox="1"/>
          <p:nvPr/>
        </p:nvSpPr>
        <p:spPr>
          <a:xfrm>
            <a:off x="7676532" y="1892193"/>
            <a:ext cx="11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Decoder</a:t>
            </a:r>
          </a:p>
        </p:txBody>
      </p:sp>
      <p:sp>
        <p:nvSpPr>
          <p:cNvPr id="23" name="Or 22">
            <a:extLst>
              <a:ext uri="{FF2B5EF4-FFF2-40B4-BE49-F238E27FC236}">
                <a16:creationId xmlns:a16="http://schemas.microsoft.com/office/drawing/2014/main" id="{B48BBA8E-5E15-1743-B8F4-AA69F6D6226E}"/>
              </a:ext>
            </a:extLst>
          </p:cNvPr>
          <p:cNvSpPr/>
          <p:nvPr/>
        </p:nvSpPr>
        <p:spPr>
          <a:xfrm>
            <a:off x="8032970" y="2419494"/>
            <a:ext cx="214756" cy="219919"/>
          </a:xfrm>
          <a:prstGeom prst="flowChar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F298ABC-451E-4842-BA1F-FF0747BAD7EA}"/>
              </a:ext>
            </a:extLst>
          </p:cNvPr>
          <p:cNvCxnSpPr>
            <a:cxnSpLocks/>
            <a:endCxn id="23" idx="4"/>
          </p:cNvCxnSpPr>
          <p:nvPr/>
        </p:nvCxnSpPr>
        <p:spPr>
          <a:xfrm rot="5400000" flipH="1" flipV="1">
            <a:off x="4684742" y="-96741"/>
            <a:ext cx="719452" cy="6191760"/>
          </a:xfrm>
          <a:prstGeom prst="bentConnector3">
            <a:avLst>
              <a:gd name="adj1" fmla="val -10566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C68761-C960-6843-8B2A-8E35AB201F38}"/>
              </a:ext>
            </a:extLst>
          </p:cNvPr>
          <p:cNvSpPr txBox="1"/>
          <p:nvPr/>
        </p:nvSpPr>
        <p:spPr>
          <a:xfrm>
            <a:off x="4314450" y="3681402"/>
            <a:ext cx="167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Singer Identity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7F7D33-1805-544B-89AE-1C2E1BB5B129}"/>
              </a:ext>
            </a:extLst>
          </p:cNvPr>
          <p:cNvSpPr/>
          <p:nvPr/>
        </p:nvSpPr>
        <p:spPr>
          <a:xfrm>
            <a:off x="388235" y="6118206"/>
            <a:ext cx="11669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00" b="0" i="0" dirty="0">
                <a:effectLst/>
                <a:latin typeface="Arial" panose="020B0604020202020204" pitchFamily="34" charset="0"/>
              </a:rPr>
              <a:t>1) </a:t>
            </a:r>
            <a:r>
              <a:rPr lang="en-IN" sz="1000" dirty="0" err="1"/>
              <a:t>Kaizhi</a:t>
            </a:r>
            <a:r>
              <a:rPr lang="en-IN" sz="1000" dirty="0"/>
              <a:t> Qian, Yang Zhang, </a:t>
            </a:r>
            <a:r>
              <a:rPr lang="en-IN" sz="1000" dirty="0" err="1"/>
              <a:t>Shiyu</a:t>
            </a:r>
            <a:r>
              <a:rPr lang="en-IN" sz="1000" dirty="0"/>
              <a:t> Chang, </a:t>
            </a:r>
            <a:r>
              <a:rPr lang="en-IN" sz="1000" dirty="0" err="1"/>
              <a:t>Xuesong</a:t>
            </a:r>
            <a:r>
              <a:rPr lang="en-IN" sz="1000" dirty="0"/>
              <a:t> Yang, </a:t>
            </a:r>
            <a:r>
              <a:rPr lang="en-IN" sz="1000" dirty="0" err="1"/>
              <a:t>andMark</a:t>
            </a:r>
            <a:r>
              <a:rPr lang="en-IN" sz="1000" dirty="0"/>
              <a:t> Hasegawa-Johnson,“</a:t>
            </a:r>
            <a:r>
              <a:rPr lang="en-IN" sz="1000" dirty="0" err="1"/>
              <a:t>Autovc</a:t>
            </a:r>
            <a:r>
              <a:rPr lang="en-IN" sz="1000" dirty="0"/>
              <a:t>: Zero-shot voice style transfer with only autoencoder loss,” in International Conference on Machine Learning, 2019,</a:t>
            </a:r>
            <a:endParaRPr lang="en-IN" sz="1000" b="0" i="0" dirty="0">
              <a:effectLst/>
              <a:latin typeface="Arial" panose="020B0604020202020204" pitchFamily="34" charset="0"/>
            </a:endParaRPr>
          </a:p>
          <a:p>
            <a:r>
              <a:rPr lang="en-IN" sz="1000" b="0" i="0" dirty="0">
                <a:effectLst/>
                <a:latin typeface="Arial" panose="020B0604020202020204" pitchFamily="34" charset="0"/>
              </a:rPr>
              <a:t>2) S</a:t>
            </a:r>
            <a:r>
              <a:rPr lang="en-IN" sz="1000" dirty="0"/>
              <a:t>inging Voice </a:t>
            </a:r>
            <a:r>
              <a:rPr lang="en-IN" sz="1000" dirty="0" err="1"/>
              <a:t>Conversionwith</a:t>
            </a:r>
            <a:r>
              <a:rPr lang="en-IN" sz="1000" dirty="0"/>
              <a:t> Disentangled Representations of Singer and Vocal Technique Using </a:t>
            </a:r>
            <a:r>
              <a:rPr lang="en-IN" sz="1000" dirty="0" err="1"/>
              <a:t>Vari-ational</a:t>
            </a:r>
            <a:r>
              <a:rPr lang="en-IN" sz="1000" dirty="0"/>
              <a:t> Autoencoders 2–6 (2019)</a:t>
            </a:r>
          </a:p>
          <a:p>
            <a:r>
              <a:rPr lang="en-IN" sz="1000" b="0" i="0" dirty="0">
                <a:effectLst/>
                <a:latin typeface="Arial" panose="020B0604020202020204" pitchFamily="34" charset="0"/>
              </a:rPr>
              <a:t>3) </a:t>
            </a:r>
            <a:r>
              <a:rPr lang="en-IN" sz="1000" dirty="0">
                <a:latin typeface="Arial" panose="020B0604020202020204" pitchFamily="34" charset="0"/>
              </a:rPr>
              <a:t>Deng, C., Yu, C., Lu, H., Weng, C. &amp; Yu, D. </a:t>
            </a:r>
            <a:r>
              <a:rPr lang="en-IN" sz="1000" dirty="0" err="1">
                <a:latin typeface="Arial" panose="020B0604020202020204" pitchFamily="34" charset="0"/>
              </a:rPr>
              <a:t>PitchNet</a:t>
            </a:r>
            <a:r>
              <a:rPr lang="en-IN" sz="1000" dirty="0">
                <a:latin typeface="Arial" panose="020B0604020202020204" pitchFamily="34" charset="0"/>
              </a:rPr>
              <a:t>: Unsupervised </a:t>
            </a:r>
            <a:r>
              <a:rPr lang="en-IN" sz="1000" dirty="0" err="1">
                <a:latin typeface="Arial" panose="020B0604020202020204" pitchFamily="34" charset="0"/>
              </a:rPr>
              <a:t>SingingVoice</a:t>
            </a:r>
            <a:r>
              <a:rPr lang="en-IN" sz="1000" dirty="0">
                <a:latin typeface="Arial" panose="020B0604020202020204" pitchFamily="34" charset="0"/>
              </a:rPr>
              <a:t> Conversion with Pitch Adversarial Network (2019).</a:t>
            </a:r>
          </a:p>
          <a:p>
            <a:r>
              <a:rPr lang="en-IN" sz="1000" dirty="0">
                <a:latin typeface="Arial" panose="020B0604020202020204" pitchFamily="34" charset="0"/>
              </a:rPr>
              <a:t>4) </a:t>
            </a:r>
            <a:r>
              <a:rPr lang="en-IN" sz="1000" dirty="0" err="1">
                <a:latin typeface="Arial" panose="020B0604020202020204" pitchFamily="34" charset="0"/>
              </a:rPr>
              <a:t>Sisman</a:t>
            </a:r>
            <a:r>
              <a:rPr lang="en-IN" sz="1000" dirty="0">
                <a:latin typeface="Arial" panose="020B0604020202020204" pitchFamily="34" charset="0"/>
              </a:rPr>
              <a:t>, B., Vijayan, K. &amp; Dong, M. SINGAN : Singing Voice Conversion </a:t>
            </a:r>
            <a:r>
              <a:rPr lang="en-IN" sz="1000" dirty="0" err="1">
                <a:latin typeface="Arial" panose="020B0604020202020204" pitchFamily="34" charset="0"/>
              </a:rPr>
              <a:t>withGenerative</a:t>
            </a:r>
            <a:r>
              <a:rPr lang="en-IN" sz="1000" dirty="0">
                <a:latin typeface="Arial" panose="020B0604020202020204" pitchFamily="34" charset="0"/>
              </a:rPr>
              <a:t> Adversarial Networks 112–118</a:t>
            </a:r>
            <a:endParaRPr lang="en-US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FE2941-9026-5243-A11B-7DDC1865D5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11" t="67721" r="2140" b="8270"/>
          <a:stretch/>
        </p:blipFill>
        <p:spPr>
          <a:xfrm>
            <a:off x="675027" y="1692467"/>
            <a:ext cx="2527503" cy="1666391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8A58C38-BC90-114C-9E80-87EDD4C602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935" b="39963"/>
          <a:stretch/>
        </p:blipFill>
        <p:spPr>
          <a:xfrm>
            <a:off x="9077589" y="4137809"/>
            <a:ext cx="2527503" cy="13234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D84DDBD9-779F-9144-9563-F3D803228123}"/>
              </a:ext>
            </a:extLst>
          </p:cNvPr>
          <p:cNvCxnSpPr>
            <a:cxnSpLocks/>
            <a:endCxn id="17" idx="1"/>
          </p:cNvCxnSpPr>
          <p:nvPr/>
        </p:nvCxnSpPr>
        <p:spPr>
          <a:xfrm rot="16200000" flipH="1">
            <a:off x="4766366" y="488310"/>
            <a:ext cx="1487346" cy="713510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3587D3-E63F-324D-9C31-921815E42CB2}"/>
              </a:ext>
            </a:extLst>
          </p:cNvPr>
          <p:cNvSpPr txBox="1"/>
          <p:nvPr/>
        </p:nvSpPr>
        <p:spPr>
          <a:xfrm>
            <a:off x="5105449" y="4397288"/>
            <a:ext cx="37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7ECF5B-C2F0-6C49-AC58-2800C7B1CBC0}"/>
              </a:ext>
            </a:extLst>
          </p:cNvPr>
          <p:cNvSpPr txBox="1"/>
          <p:nvPr/>
        </p:nvSpPr>
        <p:spPr>
          <a:xfrm>
            <a:off x="1743456" y="233394"/>
            <a:ext cx="825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Voice Conversion (VC) Systems For Singing Voice (Disentangle F0)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327E8D-BD0B-C944-95E5-3A44EC703760}"/>
              </a:ext>
            </a:extLst>
          </p:cNvPr>
          <p:cNvSpPr txBox="1"/>
          <p:nvPr/>
        </p:nvSpPr>
        <p:spPr>
          <a:xfrm>
            <a:off x="922622" y="4916683"/>
            <a:ext cx="3088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Disentangled F0 Conversion [1]</a:t>
            </a:r>
          </a:p>
        </p:txBody>
      </p:sp>
      <p:pic>
        <p:nvPicPr>
          <p:cNvPr id="25" name="yam_Scott_011_6_Scott_ori" descr="yam_Scott_011_6_Scott_ori">
            <a:hlinkClick r:id="" action="ppaction://media"/>
            <a:extLst>
              <a:ext uri="{FF2B5EF4-FFF2-40B4-BE49-F238E27FC236}">
                <a16:creationId xmlns:a16="http://schemas.microsoft.com/office/drawing/2014/main" id="{088E2630-1B7D-864A-A52E-649D21611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867" y="5550716"/>
            <a:ext cx="601835" cy="6018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2B718E6-122D-AC46-9F09-052B1A38F73E}"/>
              </a:ext>
            </a:extLst>
          </p:cNvPr>
          <p:cNvSpPr txBox="1"/>
          <p:nvPr/>
        </p:nvSpPr>
        <p:spPr>
          <a:xfrm>
            <a:off x="915808" y="5239994"/>
            <a:ext cx="1672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2E17DC-D1A7-C649-B238-9B38AC1A996F}"/>
              </a:ext>
            </a:extLst>
          </p:cNvPr>
          <p:cNvSpPr txBox="1"/>
          <p:nvPr/>
        </p:nvSpPr>
        <p:spPr>
          <a:xfrm>
            <a:off x="2940650" y="5276674"/>
            <a:ext cx="836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Converted</a:t>
            </a:r>
          </a:p>
        </p:txBody>
      </p:sp>
      <p:pic>
        <p:nvPicPr>
          <p:cNvPr id="2" name="yam_Scott_011_6_Bria_nof0" descr="yam_Scott_011_6_Bria_nof0">
            <a:hlinkClick r:id="" action="ppaction://media"/>
            <a:extLst>
              <a:ext uri="{FF2B5EF4-FFF2-40B4-BE49-F238E27FC236}">
                <a16:creationId xmlns:a16="http://schemas.microsoft.com/office/drawing/2014/main" id="{0F34494B-68AE-5641-8C2C-598F03D88F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1631" y="5550716"/>
            <a:ext cx="602125" cy="6021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43609B-3A84-7948-9CCC-01676BB502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32" name="Google Shape;102;g974b33ffd6_2_0">
            <a:extLst>
              <a:ext uri="{FF2B5EF4-FFF2-40B4-BE49-F238E27FC236}">
                <a16:creationId xmlns:a16="http://schemas.microsoft.com/office/drawing/2014/main" id="{707B4909-6746-EE49-89CC-ACEA1476ABDF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5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460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0364C5-9A91-5646-8067-3678A47E5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7" t="6783" r="2168" b="68403"/>
          <a:stretch/>
        </p:blipFill>
        <p:spPr>
          <a:xfrm>
            <a:off x="434897" y="1855147"/>
            <a:ext cx="2527503" cy="1666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2A34E5-7063-9441-B6BE-CF18BEBCB19D}"/>
              </a:ext>
            </a:extLst>
          </p:cNvPr>
          <p:cNvSpPr txBox="1"/>
          <p:nvPr/>
        </p:nvSpPr>
        <p:spPr>
          <a:xfrm>
            <a:off x="595499" y="1189902"/>
            <a:ext cx="2251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Mixture Spectrogram (Magnitude)</a:t>
            </a:r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20612AD-E14B-8048-ACDE-201E8E92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0" t="5707" r="7846" b="10900"/>
          <a:stretch/>
        </p:blipFill>
        <p:spPr>
          <a:xfrm>
            <a:off x="4634323" y="1855147"/>
            <a:ext cx="2527503" cy="1666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29190-B4AE-0E46-92B9-56E9D17BCDB1}"/>
              </a:ext>
            </a:extLst>
          </p:cNvPr>
          <p:cNvSpPr txBox="1"/>
          <p:nvPr/>
        </p:nvSpPr>
        <p:spPr>
          <a:xfrm>
            <a:off x="4494324" y="910482"/>
            <a:ext cx="280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Singer Independent Continuous Representation of Linguistic Features [1]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C2D02B-6B1F-DB4F-BE6F-003BF8B129EF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2962400" y="2688346"/>
            <a:ext cx="167192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F578D5-8CF2-5144-9F27-E0BB6D345C8D}"/>
              </a:ext>
            </a:extLst>
          </p:cNvPr>
          <p:cNvSpPr txBox="1"/>
          <p:nvPr/>
        </p:nvSpPr>
        <p:spPr>
          <a:xfrm>
            <a:off x="3227167" y="2087081"/>
            <a:ext cx="11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046EEC-0F69-874A-B105-793A53E8179D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 flipV="1">
            <a:off x="7161826" y="2688343"/>
            <a:ext cx="1671923" cy="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F66555A-AA1E-DF4A-AF12-9F8AA9200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1" t="67721" r="2140" b="8270"/>
          <a:stretch/>
        </p:blipFill>
        <p:spPr>
          <a:xfrm>
            <a:off x="8833749" y="1855147"/>
            <a:ext cx="2527503" cy="1666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854BBE-0F18-B44D-8838-8F70A9FA76FB}"/>
              </a:ext>
            </a:extLst>
          </p:cNvPr>
          <p:cNvSpPr txBox="1"/>
          <p:nvPr/>
        </p:nvSpPr>
        <p:spPr>
          <a:xfrm>
            <a:off x="8995136" y="1479674"/>
            <a:ext cx="2273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Envelope [2]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D2A989-A11C-D944-B551-B9242A9208B0}"/>
              </a:ext>
            </a:extLst>
          </p:cNvPr>
          <p:cNvSpPr txBox="1"/>
          <p:nvPr/>
        </p:nvSpPr>
        <p:spPr>
          <a:xfrm>
            <a:off x="7426593" y="2054873"/>
            <a:ext cx="1142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Decoder</a:t>
            </a:r>
          </a:p>
        </p:txBody>
      </p:sp>
      <p:sp>
        <p:nvSpPr>
          <p:cNvPr id="23" name="Or 22">
            <a:extLst>
              <a:ext uri="{FF2B5EF4-FFF2-40B4-BE49-F238E27FC236}">
                <a16:creationId xmlns:a16="http://schemas.microsoft.com/office/drawing/2014/main" id="{B48BBA8E-5E15-1743-B8F4-AA69F6D6226E}"/>
              </a:ext>
            </a:extLst>
          </p:cNvPr>
          <p:cNvSpPr/>
          <p:nvPr/>
        </p:nvSpPr>
        <p:spPr>
          <a:xfrm>
            <a:off x="7783031" y="2582174"/>
            <a:ext cx="214756" cy="219919"/>
          </a:xfrm>
          <a:prstGeom prst="flowChar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F298ABC-451E-4842-BA1F-FF0747BAD7EA}"/>
              </a:ext>
            </a:extLst>
          </p:cNvPr>
          <p:cNvCxnSpPr>
            <a:stCxn id="4" idx="2"/>
            <a:endCxn id="23" idx="4"/>
          </p:cNvCxnSpPr>
          <p:nvPr/>
        </p:nvCxnSpPr>
        <p:spPr>
          <a:xfrm rot="5400000" flipH="1" flipV="1">
            <a:off x="4434803" y="65939"/>
            <a:ext cx="719452" cy="6191760"/>
          </a:xfrm>
          <a:prstGeom prst="bentConnector3">
            <a:avLst>
              <a:gd name="adj1" fmla="val -10566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C68761-C960-6843-8B2A-8E35AB201F38}"/>
              </a:ext>
            </a:extLst>
          </p:cNvPr>
          <p:cNvSpPr txBox="1"/>
          <p:nvPr/>
        </p:nvSpPr>
        <p:spPr>
          <a:xfrm>
            <a:off x="3264411" y="3871663"/>
            <a:ext cx="37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Singer Identity (One hot or learned)</a:t>
            </a: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7070275B-942D-CD44-BCB3-DD6E410F4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935" b="39963"/>
          <a:stretch/>
        </p:blipFill>
        <p:spPr>
          <a:xfrm>
            <a:off x="8833749" y="4347167"/>
            <a:ext cx="2527503" cy="132344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2F101DD0-855E-EC4E-AE55-5A3147D2841E}"/>
              </a:ext>
            </a:extLst>
          </p:cNvPr>
          <p:cNvCxnSpPr>
            <a:cxnSpLocks/>
            <a:stCxn id="4" idx="2"/>
            <a:endCxn id="34" idx="1"/>
          </p:cNvCxnSpPr>
          <p:nvPr/>
        </p:nvCxnSpPr>
        <p:spPr>
          <a:xfrm rot="16200000" flipH="1">
            <a:off x="4522526" y="697668"/>
            <a:ext cx="1487346" cy="713510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E34C5F5-9009-6B49-B312-EE0A2EF57AA7}"/>
              </a:ext>
            </a:extLst>
          </p:cNvPr>
          <p:cNvSpPr txBox="1"/>
          <p:nvPr/>
        </p:nvSpPr>
        <p:spPr>
          <a:xfrm>
            <a:off x="3772781" y="4596142"/>
            <a:ext cx="371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Polyphonic F0 extraction [3]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7F7D33-1805-544B-89AE-1C2E1BB5B129}"/>
              </a:ext>
            </a:extLst>
          </p:cNvPr>
          <p:cNvSpPr/>
          <p:nvPr/>
        </p:nvSpPr>
        <p:spPr>
          <a:xfrm>
            <a:off x="388235" y="6215742"/>
            <a:ext cx="116690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050" b="0" i="0" dirty="0">
                <a:effectLst/>
                <a:latin typeface="Arial" panose="020B0604020202020204" pitchFamily="34" charset="0"/>
              </a:rPr>
              <a:t>1) </a:t>
            </a:r>
            <a:r>
              <a:rPr lang="en-IN" sz="1050" dirty="0" err="1"/>
              <a:t>Kaizhi</a:t>
            </a:r>
            <a:r>
              <a:rPr lang="en-IN" sz="1050" dirty="0"/>
              <a:t> Qian, Yang Zhang, </a:t>
            </a:r>
            <a:r>
              <a:rPr lang="en-IN" sz="1050" dirty="0" err="1"/>
              <a:t>Shiyu</a:t>
            </a:r>
            <a:r>
              <a:rPr lang="en-IN" sz="1050" dirty="0"/>
              <a:t> Chang, </a:t>
            </a:r>
            <a:r>
              <a:rPr lang="en-IN" sz="1050" dirty="0" err="1"/>
              <a:t>Xuesong</a:t>
            </a:r>
            <a:r>
              <a:rPr lang="en-IN" sz="1050" dirty="0"/>
              <a:t> Yang, </a:t>
            </a:r>
            <a:r>
              <a:rPr lang="en-IN" sz="1050" dirty="0" err="1"/>
              <a:t>andMark</a:t>
            </a:r>
            <a:r>
              <a:rPr lang="en-IN" sz="1050" dirty="0"/>
              <a:t> Hasegawa-Johnson,“</a:t>
            </a:r>
            <a:r>
              <a:rPr lang="en-IN" sz="1050" dirty="0" err="1"/>
              <a:t>Autovc</a:t>
            </a:r>
            <a:r>
              <a:rPr lang="en-IN" sz="1050" dirty="0"/>
              <a:t>: Zero-shot voice style transfer with only autoencoder loss,” in International Conference on Machine Learning, 2019,</a:t>
            </a:r>
            <a:endParaRPr lang="en-IN" sz="1050" b="0" i="0" dirty="0">
              <a:effectLst/>
              <a:latin typeface="Arial" panose="020B0604020202020204" pitchFamily="34" charset="0"/>
            </a:endParaRPr>
          </a:p>
          <a:p>
            <a:r>
              <a:rPr lang="en-IN" sz="1050" b="0" i="0" dirty="0">
                <a:effectLst/>
                <a:latin typeface="Arial" panose="020B0604020202020204" pitchFamily="34" charset="0"/>
              </a:rPr>
              <a:t>2) </a:t>
            </a:r>
            <a:r>
              <a:rPr lang="en-IN" sz="1050" dirty="0"/>
              <a:t>Masanori </a:t>
            </a:r>
            <a:r>
              <a:rPr lang="en-IN" sz="1050" dirty="0" err="1"/>
              <a:t>Morise</a:t>
            </a:r>
            <a:r>
              <a:rPr lang="en-IN" sz="1050" dirty="0"/>
              <a:t>, Fumiya </a:t>
            </a:r>
            <a:r>
              <a:rPr lang="en-IN" sz="1050" dirty="0" err="1"/>
              <a:t>Yokomori</a:t>
            </a:r>
            <a:r>
              <a:rPr lang="en-IN" sz="1050" dirty="0"/>
              <a:t>, and Kenji </a:t>
            </a:r>
            <a:r>
              <a:rPr lang="en-IN" sz="1050" dirty="0" err="1"/>
              <a:t>Ozawa,“World</a:t>
            </a:r>
            <a:r>
              <a:rPr lang="en-IN" sz="1050" dirty="0"/>
              <a:t>: a vocoder-based high-quality speech synthesis system for real-time applications,” in IEICE TRANSACTIONS on Information and Systems, vol. 99,</a:t>
            </a:r>
            <a:endParaRPr lang="en-IN" sz="1050" b="0" i="0" dirty="0">
              <a:effectLst/>
              <a:latin typeface="Arial" panose="020B0604020202020204" pitchFamily="34" charset="0"/>
            </a:endParaRPr>
          </a:p>
          <a:p>
            <a:r>
              <a:rPr lang="en-IN" sz="1050" b="0" i="0" dirty="0">
                <a:effectLst/>
                <a:latin typeface="Arial" panose="020B0604020202020204" pitchFamily="34" charset="0"/>
              </a:rPr>
              <a:t>3) Andreas Jansson, Rachel M Bittner, Sebastian Ewert, and Till-man </a:t>
            </a:r>
            <a:r>
              <a:rPr lang="en-IN" sz="1050" b="0" i="0" dirty="0" err="1">
                <a:effectLst/>
                <a:latin typeface="Arial" panose="020B0604020202020204" pitchFamily="34" charset="0"/>
              </a:rPr>
              <a:t>Weyde</a:t>
            </a:r>
            <a:r>
              <a:rPr lang="en-IN" sz="1050" b="0" i="0" dirty="0">
                <a:effectLst/>
                <a:latin typeface="Arial" panose="020B0604020202020204" pitchFamily="34" charset="0"/>
              </a:rPr>
              <a:t>, “Joint singing voice separation and f0 estimation with deep u-net architectures,” 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461DF2-84EC-1648-8E69-8792C5EB6D07}"/>
              </a:ext>
            </a:extLst>
          </p:cNvPr>
          <p:cNvSpPr txBox="1"/>
          <p:nvPr/>
        </p:nvSpPr>
        <p:spPr>
          <a:xfrm>
            <a:off x="1609344" y="184626"/>
            <a:ext cx="924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VC Features For Singing Voice Extraction From Polyphonic Mixture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6EDDAD-D0AC-844D-B727-48041797E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22" name="Google Shape;102;g974b33ffd6_2_0">
            <a:extLst>
              <a:ext uri="{FF2B5EF4-FFF2-40B4-BE49-F238E27FC236}">
                <a16:creationId xmlns:a16="http://schemas.microsoft.com/office/drawing/2014/main" id="{437A7766-7CC4-6941-BB32-D9936F84458E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6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40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BB3E8-F0B5-F143-BD86-7D48F4564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Why Are You Using A Signal Processing Based Vocoder? I’ve Heard Deep Learning IS THE SOTA. Get With The Times And Use Deep Learning Or Get Out Of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43C9D4-705E-324A-85A7-10EF7623A9DD}"/>
              </a:ext>
            </a:extLst>
          </p:cNvPr>
          <p:cNvSpPr txBox="1"/>
          <p:nvPr/>
        </p:nvSpPr>
        <p:spPr>
          <a:xfrm>
            <a:off x="838200" y="3048000"/>
            <a:ext cx="106466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 proposed architecture is agnostic to the exact vocoder features used.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Disentangle F0 and Timbre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Faster and more resource efficient than Autoregressive Vocoders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Deep Learning Based Vocoders are not easily adaptable to Singing Voice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Rapidly evolving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Research done by colleague – </a:t>
            </a:r>
            <a:r>
              <a:rPr lang="en-US" sz="2000" dirty="0" err="1"/>
              <a:t>Merlijn</a:t>
            </a:r>
            <a:r>
              <a:rPr lang="en-US" sz="2000" dirty="0"/>
              <a:t> </a:t>
            </a:r>
            <a:r>
              <a:rPr lang="en-US" sz="2000" dirty="0" err="1"/>
              <a:t>Blaauw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000" dirty="0" err="1"/>
              <a:t>Blaauw</a:t>
            </a:r>
            <a:r>
              <a:rPr lang="en-IN" sz="2000" dirty="0"/>
              <a:t>, </a:t>
            </a:r>
            <a:r>
              <a:rPr lang="en-IN" sz="2000" dirty="0" err="1"/>
              <a:t>Merlijn</a:t>
            </a:r>
            <a:r>
              <a:rPr lang="en-IN" sz="2000" dirty="0"/>
              <a:t>, and Jordi </a:t>
            </a:r>
            <a:r>
              <a:rPr lang="en-IN" sz="2000" dirty="0" err="1"/>
              <a:t>Bonada</a:t>
            </a:r>
            <a:r>
              <a:rPr lang="en-IN" sz="2000" dirty="0"/>
              <a:t>. "Sequence-to-sequence singing synthesis using the feed-forward transformer." </a:t>
            </a:r>
            <a:r>
              <a:rPr lang="en-IN" sz="2000" i="1" dirty="0"/>
              <a:t>ICASSP 2020-2020 IEEE International Conference on Acoustics, Speech and Signal Processing (ICASSP)</a:t>
            </a:r>
            <a:r>
              <a:rPr lang="en-IN" sz="2000" dirty="0"/>
              <a:t>. IEEE, 2020.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4C77F-16F4-BD49-AE5D-69890E484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8" name="Google Shape;102;g974b33ffd6_2_0">
            <a:extLst>
              <a:ext uri="{FF2B5EF4-FFF2-40B4-BE49-F238E27FC236}">
                <a16:creationId xmlns:a16="http://schemas.microsoft.com/office/drawing/2014/main" id="{21874BE7-08D3-A84F-B92C-2CA88E2CF6EB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2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D676-61BE-8849-90AF-00590CD4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Fine, we’ll let it rest for now, finish your 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D1729-8032-704B-A1BB-08BAE547A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74" y="2312810"/>
            <a:ext cx="7639650" cy="38734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EF1525-EC70-CD4E-B8DD-1203C04EAAE2}"/>
              </a:ext>
            </a:extLst>
          </p:cNvPr>
          <p:cNvSpPr/>
          <p:nvPr/>
        </p:nvSpPr>
        <p:spPr>
          <a:xfrm>
            <a:off x="8827008" y="3016103"/>
            <a:ext cx="27750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AutoVC</a:t>
            </a:r>
            <a:r>
              <a:rPr lang="en-US" dirty="0"/>
              <a:t>  [1] suggests that an autoencoder which has a sufficiently small bottleneck can learn to disentangle content from the speaker identity.</a:t>
            </a:r>
            <a:r>
              <a:rPr lang="en-IN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B8E28F-DB0C-0443-943E-7B07C5A26C17}"/>
              </a:ext>
            </a:extLst>
          </p:cNvPr>
          <p:cNvSpPr/>
          <p:nvPr/>
        </p:nvSpPr>
        <p:spPr>
          <a:xfrm>
            <a:off x="382686" y="6320571"/>
            <a:ext cx="105413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dirty="0"/>
              <a:t>1) </a:t>
            </a:r>
            <a:r>
              <a:rPr lang="en-IN" sz="1200" dirty="0" err="1"/>
              <a:t>Kaizhi</a:t>
            </a:r>
            <a:r>
              <a:rPr lang="en-IN" sz="1200" dirty="0"/>
              <a:t> Qian, Yang Zhang, </a:t>
            </a:r>
            <a:r>
              <a:rPr lang="en-IN" sz="1200" dirty="0" err="1"/>
              <a:t>Shiyu</a:t>
            </a:r>
            <a:r>
              <a:rPr lang="en-IN" sz="1200" dirty="0"/>
              <a:t> Chang, </a:t>
            </a:r>
            <a:r>
              <a:rPr lang="en-IN" sz="1200" dirty="0" err="1"/>
              <a:t>Xuesong</a:t>
            </a:r>
            <a:r>
              <a:rPr lang="en-IN" sz="1200" dirty="0"/>
              <a:t> Yang, and Mark Hasegawa-Johnson,“</a:t>
            </a:r>
            <a:r>
              <a:rPr lang="en-IN" sz="1200" dirty="0" err="1"/>
              <a:t>Autovc</a:t>
            </a:r>
            <a:r>
              <a:rPr lang="en-IN" sz="1200" dirty="0"/>
              <a:t>: Zero-shot voice style transfer with only autoencoder loss,” in International Conference on Machine Learning, 2019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C6C67-0101-3C41-BC57-1946C776E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5" y="0"/>
            <a:ext cx="1500489" cy="304787"/>
          </a:xfrm>
          <a:prstGeom prst="rect">
            <a:avLst/>
          </a:prstGeom>
        </p:spPr>
      </p:pic>
      <p:sp>
        <p:nvSpPr>
          <p:cNvPr id="8" name="Google Shape;102;g974b33ffd6_2_0">
            <a:extLst>
              <a:ext uri="{FF2B5EF4-FFF2-40B4-BE49-F238E27FC236}">
                <a16:creationId xmlns:a16="http://schemas.microsoft.com/office/drawing/2014/main" id="{1696AEC2-C202-F047-9174-3A29944E30EE}"/>
              </a:ext>
            </a:extLst>
          </p:cNvPr>
          <p:cNvSpPr txBox="1"/>
          <p:nvPr/>
        </p:nvSpPr>
        <p:spPr>
          <a:xfrm>
            <a:off x="11741375" y="6426675"/>
            <a:ext cx="311700" cy="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8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979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2568</Words>
  <Application>Microsoft Macintosh PowerPoint</Application>
  <PresentationFormat>Widescreen</PresentationFormat>
  <Paragraphs>197</Paragraphs>
  <Slides>19</Slides>
  <Notes>6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Roboto</vt:lpstr>
      <vt:lpstr>Office Theme</vt:lpstr>
      <vt:lpstr>Deep Learning Applied to SATB Choirs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You Using A Signal Processing Based Vocoder? I’ve Heard Deep Learning IS THE SOTA. Get With The Times And Use Deep Learning Or Get Out Of Here</vt:lpstr>
      <vt:lpstr>Fine, we’ll let it rest for now, finish your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Pritish Chandna</dc:creator>
  <cp:lastModifiedBy>Pritish Chandna</cp:lastModifiedBy>
  <cp:revision>31</cp:revision>
  <dcterms:created xsi:type="dcterms:W3CDTF">2020-09-18T14:14:27Z</dcterms:created>
  <dcterms:modified xsi:type="dcterms:W3CDTF">2020-09-22T10:04:48Z</dcterms:modified>
</cp:coreProperties>
</file>