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25"/>
  </p:notesMasterIdLst>
  <p:sldIdLst>
    <p:sldId id="256" r:id="rId5"/>
    <p:sldId id="273" r:id="rId6"/>
    <p:sldId id="281" r:id="rId7"/>
    <p:sldId id="274" r:id="rId8"/>
    <p:sldId id="275" r:id="rId9"/>
    <p:sldId id="276" r:id="rId10"/>
    <p:sldId id="277" r:id="rId11"/>
    <p:sldId id="278" r:id="rId12"/>
    <p:sldId id="257" r:id="rId13"/>
    <p:sldId id="279" r:id="rId14"/>
    <p:sldId id="258" r:id="rId15"/>
    <p:sldId id="283" r:id="rId16"/>
    <p:sldId id="282" r:id="rId17"/>
    <p:sldId id="259" r:id="rId18"/>
    <p:sldId id="284" r:id="rId19"/>
    <p:sldId id="262" r:id="rId20"/>
    <p:sldId id="280" r:id="rId21"/>
    <p:sldId id="272" r:id="rId22"/>
    <p:sldId id="271" r:id="rId23"/>
    <p:sldId id="270" r:id="rId24"/>
  </p:sldIdLst>
  <p:sldSz cx="10080625" cy="7559675"/>
  <p:notesSz cx="7772400" cy="100584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Gillius ADF No2" pitchFamily="32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Gillius ADF No2" pitchFamily="32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Gillius ADF No2" pitchFamily="32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Gillius ADF No2" pitchFamily="32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Gillius ADF No2" pitchFamily="3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Gillius ADF No2" pitchFamily="3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Gillius ADF No2" pitchFamily="3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Gillius ADF No2" pitchFamily="3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Gillius ADF No2" pitchFamily="3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167" autoAdjust="0"/>
  </p:normalViewPr>
  <p:slideViewPr>
    <p:cSldViewPr>
      <p:cViewPr varScale="1">
        <p:scale>
          <a:sx n="53" d="100"/>
          <a:sy n="53" d="100"/>
        </p:scale>
        <p:origin x="21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AutoShape 1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AutoShape 18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Rectangle 21"/>
          <p:cNvSpPr>
            <a:spLocks noGrp="1" noChangeArrowheads="1"/>
          </p:cNvSpPr>
          <p:nvPr>
            <p:ph type="body"/>
          </p:nvPr>
        </p:nvSpPr>
        <p:spPr bwMode="auto">
          <a:xfrm>
            <a:off x="1185863" y="4787900"/>
            <a:ext cx="5389562" cy="380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142" name="Rectangle 2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11738" cy="375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15518514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oundsoftware.ac.uk/icassp-2012-paper" TargetMode="External"/><Relationship Id="rId7" Type="http://schemas.openxmlformats.org/officeDocument/2006/relationships/hyperlink" Target="http://code.soundsoftware.ac.uk/projects/soundsoftware-site/wiki/Why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soundsoftware.ac.uk/getting-started-soundsoftware-code-site" TargetMode="External"/><Relationship Id="rId5" Type="http://schemas.openxmlformats.org/officeDocument/2006/relationships/hyperlink" Target="http://soundsoftware.ac.uk/version-control-what-system-to-use" TargetMode="External"/><Relationship Id="rId4" Type="http://schemas.openxmlformats.org/officeDocument/2006/relationships/hyperlink" Target="http://soundsoftware.ac.uk/open-source-software-licences-explained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de.soundsoftware.ac.uk/documents/17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2262" cy="38211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831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16500" cy="3762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394325" cy="3813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672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4775" y="763588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391150" cy="3810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384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4775" y="763588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391150" cy="3810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273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14912" cy="37607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395912" cy="38147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598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4775" y="763588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391150" cy="3810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291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4775" y="763588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391150" cy="3810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191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16500" cy="3762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39750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ea typeface="Series 60 Sans" charset="0"/>
                <a:cs typeface="Series 60 Sans" charset="0"/>
              </a:rPr>
              <a:t>Other links: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ea typeface="Series 60 Sans" charset="0"/>
              <a:cs typeface="Series 60 Sans" charset="0"/>
            </a:endParaRP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ea typeface="Series 60 Sans" charset="0"/>
                <a:cs typeface="Series 60 Sans" charset="0"/>
              </a:rPr>
              <a:t>Sound Software: Towards Software Reuse in Audio and Music Research</a:t>
            </a:r>
            <a:br>
              <a:rPr lang="en-GB" dirty="0">
                <a:ea typeface="Series 60 Sans" charset="0"/>
                <a:cs typeface="Series 60 Sans" charset="0"/>
              </a:rPr>
            </a:br>
            <a:r>
              <a:rPr lang="en-GB" dirty="0">
                <a:ea typeface="Series 60 Sans" charset="0"/>
                <a:cs typeface="Series 60 Sans" charset="0"/>
              </a:rPr>
              <a:t>– our paper from ICASSP 2012 expanding on </a:t>
            </a:r>
            <a:r>
              <a:rPr lang="en-GB" smtClean="0">
                <a:ea typeface="Series 60 Sans" charset="0"/>
                <a:cs typeface="Series 60 Sans" charset="0"/>
              </a:rPr>
              <a:t>the motivation</a:t>
            </a:r>
            <a:endParaRPr lang="en-GB" dirty="0">
              <a:ea typeface="Series 60 Sans" charset="0"/>
              <a:cs typeface="Series 60 Sans" charset="0"/>
            </a:endParaRP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rgbClr val="CCCCFF"/>
                </a:solidFill>
                <a:ea typeface="Series 60 Sans" charset="0"/>
                <a:cs typeface="Series 60 Sans" charset="0"/>
                <a:hlinkClick r:id="rId3"/>
              </a:rPr>
              <a:t>http://soundsoftware.ac.uk/icassp-2012-paper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ea typeface="Series 60 Sans" charset="0"/>
              <a:cs typeface="Series 60 Sans" charset="0"/>
            </a:endParaRP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ea typeface="Series 60 Sans" charset="0"/>
                <a:cs typeface="Series 60 Sans" charset="0"/>
              </a:rPr>
              <a:t>Open source software licences explained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rgbClr val="CCCCFF"/>
                </a:solidFill>
                <a:ea typeface="Series 60 Sans" charset="0"/>
                <a:cs typeface="Series 60 Sans" charset="0"/>
                <a:hlinkClick r:id="rId4"/>
              </a:rPr>
              <a:t>http://soundsoftware.ac.uk/open-source-software-licences-explained</a:t>
            </a:r>
            <a:r>
              <a:rPr lang="en-GB" dirty="0">
                <a:ea typeface="Series 60 Sans" charset="0"/>
                <a:cs typeface="Series 60 Sans" charset="0"/>
              </a:rPr>
              <a:t> 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ea typeface="Series 60 Sans" charset="0"/>
              <a:cs typeface="Series 60 Sans" charset="0"/>
            </a:endParaRP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ea typeface="Series 60 Sans" charset="0"/>
                <a:cs typeface="Series 60 Sans" charset="0"/>
              </a:rPr>
              <a:t>Version control: What system to use?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rgbClr val="CCCCFF"/>
                </a:solidFill>
                <a:ea typeface="Series 60 Sans" charset="0"/>
                <a:cs typeface="Series 60 Sans" charset="0"/>
                <a:hlinkClick r:id="rId5"/>
              </a:rPr>
              <a:t>http://soundsoftware.ac.uk/version-control-what-system-to-use</a:t>
            </a:r>
            <a:r>
              <a:rPr lang="en-GB" dirty="0">
                <a:ea typeface="Series 60 Sans" charset="0"/>
                <a:cs typeface="Series 60 Sans" charset="0"/>
              </a:rPr>
              <a:t> 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ea typeface="Series 60 Sans" charset="0"/>
              <a:cs typeface="Series 60 Sans" charset="0"/>
            </a:endParaRP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ea typeface="Series 60 Sans" charset="0"/>
                <a:cs typeface="Series 60 Sans" charset="0"/>
              </a:rPr>
              <a:t>How to get started with our code site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rgbClr val="CCCCFF"/>
                </a:solidFill>
                <a:ea typeface="Series 60 Sans" charset="0"/>
                <a:cs typeface="Series 60 Sans" charset="0"/>
                <a:hlinkClick r:id="rId6"/>
              </a:rPr>
              <a:t>http://soundsoftware.ac.uk/getting-started-soundsoftware-code-site</a:t>
            </a:r>
            <a:r>
              <a:rPr lang="en-GB" dirty="0">
                <a:ea typeface="Series 60 Sans" charset="0"/>
                <a:cs typeface="Series 60 Sans" charset="0"/>
              </a:rPr>
              <a:t> 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ea typeface="Series 60 Sans" charset="0"/>
              <a:cs typeface="Series 60 Sans" charset="0"/>
            </a:endParaRP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ea typeface="Series 60 Sans" charset="0"/>
                <a:cs typeface="Series 60 Sans" charset="0"/>
              </a:rPr>
              <a:t>Why might I want to use code.soundsoftware.ac.uk?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rgbClr val="CCCCFF"/>
                </a:solidFill>
                <a:ea typeface="Series 60 Sans" charset="0"/>
                <a:cs typeface="Series 60 Sans" charset="0"/>
                <a:hlinkClick r:id="rId7"/>
              </a:rPr>
              <a:t>http://code.soundsoftware.ac.uk/projects/soundsoftware-site/wiki/Why</a:t>
            </a:r>
            <a:r>
              <a:rPr lang="en-GB" dirty="0">
                <a:ea typeface="Series 60 Sans" charset="0"/>
                <a:cs typeface="Series 60 Sans" charset="0"/>
              </a:rPr>
              <a:t> 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ea typeface="Series 60 Sans" charset="0"/>
              <a:cs typeface="Series 60 Sans" charset="0"/>
            </a:endParaRP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>
              <a:ea typeface="Series 60 Sans" charset="0"/>
              <a:cs typeface="Series 60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815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16500" cy="3762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394325" cy="3813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49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16500" cy="3762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394325" cy="3813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97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3188" y="763588"/>
            <a:ext cx="5019675" cy="3765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5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1185863" y="4787900"/>
            <a:ext cx="5400675" cy="38211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>
                <a:ea typeface="Series 60 Sans" charset="0"/>
                <a:cs typeface="Series 60 Sans" charset="0"/>
              </a:rPr>
              <a:t>Our survey of UK audio and music researchers ran from Oct 2010 – April 2011.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>
                <a:ea typeface="Series 60 Sans" charset="0"/>
                <a:cs typeface="Series 60 Sans" charset="0"/>
              </a:rPr>
              <a:t>We had 54 complete and 23 partial responses.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mtClean="0">
              <a:ea typeface="Series 60 Sans" charset="0"/>
              <a:cs typeface="Series 60 Sans" charset="0"/>
            </a:endParaRP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>
                <a:ea typeface="Series 60 Sans" charset="0"/>
                <a:cs typeface="Series 60 Sans" charset="0"/>
              </a:rPr>
              <a:t>82% of respondents said they developed code during their research work.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mtClean="0">
              <a:ea typeface="Series 60 Sans" charset="0"/>
              <a:cs typeface="Series 60 Sans" charset="0"/>
            </a:endParaRP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mtClean="0">
              <a:ea typeface="Series 60 Sans" charset="0"/>
              <a:cs typeface="Series 60 Sans" charset="0"/>
            </a:endParaRP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mtClean="0">
              <a:ea typeface="Series 60 Sans" charset="0"/>
              <a:cs typeface="Series 60 Sans" charset="0"/>
            </a:endParaRP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mtClean="0">
              <a:ea typeface="Series 60 Sans" charset="0"/>
              <a:cs typeface="Series 60 Sans" charset="0"/>
            </a:endParaRP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mtClean="0">
              <a:ea typeface="Series 60 Sans" charset="0"/>
              <a:cs typeface="Series 60 Sans" charset="0"/>
            </a:endParaRP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mtClean="0">
              <a:ea typeface="Series 60 Sans" charset="0"/>
              <a:cs typeface="Series 60 Sans" charset="0"/>
            </a:endParaRP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mtClean="0">
              <a:ea typeface="Series 60 Sans" charset="0"/>
              <a:cs typeface="Series 60 Sans" charset="0"/>
            </a:endParaRP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mtClean="0">
              <a:ea typeface="Series 60 Sans" charset="0"/>
              <a:cs typeface="Series 60 Sans" charset="0"/>
            </a:endParaRP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mtClean="0">
              <a:ea typeface="Series 60 Sans" charset="0"/>
              <a:cs typeface="Series 60 Sans" charset="0"/>
            </a:endParaRP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>
                <a:ea typeface="Series 60 Sans" charset="0"/>
                <a:cs typeface="Series 60 Sans" charset="0"/>
              </a:rPr>
              <a:t>See </a:t>
            </a:r>
            <a:r>
              <a:rPr lang="en-GB" smtClean="0">
                <a:solidFill>
                  <a:srgbClr val="CCCCFF"/>
                </a:solidFill>
                <a:ea typeface="Series 60 Sans" charset="0"/>
                <a:cs typeface="Series 60 Sans" charset="0"/>
                <a:hlinkClick r:id="rId3"/>
              </a:rPr>
              <a:t>http://code.soundsoftware.ac.uk/documents/17</a:t>
            </a:r>
            <a:r>
              <a:rPr lang="en-GB" smtClean="0">
                <a:ea typeface="Series 60 Sans" charset="0"/>
                <a:cs typeface="Series 60 Sans" charset="0"/>
              </a:rPr>
              <a:t> for the survey report.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mtClean="0">
              <a:ea typeface="Series 60 Sans" charset="0"/>
              <a:cs typeface="Series 60 Sans" charset="0"/>
            </a:endParaRP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mtClean="0">
              <a:ea typeface="Series 60 Sans" charset="0"/>
              <a:cs typeface="Series 60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813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3188" y="763588"/>
            <a:ext cx="5019675" cy="3765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3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1185863" y="4787900"/>
            <a:ext cx="5400675" cy="38211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>
                <a:ea typeface="Series 60 Sans" charset="0"/>
                <a:cs typeface="Series 60 Sans" charset="0"/>
              </a:rPr>
              <a:t>Of those, 39% reported having taken some steps toward reproducibility of their work.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mtClean="0">
              <a:ea typeface="Series 60 Sans" charset="0"/>
              <a:cs typeface="Series 60 Sans" charset="0"/>
            </a:endParaRP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>
                <a:ea typeface="Series 60 Sans" charset="0"/>
                <a:cs typeface="Series 60 Sans" charset="0"/>
              </a:rPr>
              <a:t>Apart from publishing code and data, examples included: using standard, publicly-available datasets and calibration procedures, and documenting code and data so that researchers in the same group could reproduce the results later.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mtClean="0">
              <a:ea typeface="Series 60 Sans" charset="0"/>
              <a:cs typeface="Series 60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691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3188" y="763588"/>
            <a:ext cx="5019675" cy="3765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1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1185863" y="4787900"/>
            <a:ext cx="5400675" cy="38211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>
                <a:ea typeface="Series 60 Sans" charset="0"/>
                <a:cs typeface="Series 60 Sans" charset="0"/>
              </a:rPr>
              <a:t>Of the respondents reporting taking steps to reproducibility, 35% reported actually having published any code.</a:t>
            </a:r>
          </a:p>
        </p:txBody>
      </p:sp>
    </p:spTree>
    <p:extLst>
      <p:ext uri="{BB962C8B-B14F-4D97-AF65-F5344CB8AC3E}">
        <p14:creationId xmlns:p14="http://schemas.microsoft.com/office/powerpoint/2010/main" val="717757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3188" y="763588"/>
            <a:ext cx="5019675" cy="3765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1185863" y="4787900"/>
            <a:ext cx="5400675" cy="38211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>
                <a:ea typeface="Series 60 Sans" charset="0"/>
                <a:cs typeface="Series 60 Sans" charset="0"/>
              </a:rPr>
              <a:t>That's 11% of the whole, or 14% of the respondents who reported developing code.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mtClean="0">
              <a:ea typeface="Series 60 Sans" charset="0"/>
              <a:cs typeface="Series 60 Sans" charset="0"/>
            </a:endParaRP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>
                <a:ea typeface="Series 60 Sans" charset="0"/>
                <a:cs typeface="Series 60 Sans" charset="0"/>
              </a:rPr>
              <a:t>Respondents also reported using a wide variety of frameworks, languages  and technologies.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>
                <a:ea typeface="Series 60 Sans" charset="0"/>
                <a:cs typeface="Series 60 Sans" charset="0"/>
              </a:rPr>
              <a:t>These included MATLAB and numerous toolboxes, Max/MSP, C++ and OpenFrameworks, Juce, HTK and MPTK, SuperCollider, Python, and Clojure.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mtClean="0">
              <a:ea typeface="Series 60 Sans" charset="0"/>
              <a:cs typeface="Series 60 Sans" charset="0"/>
            </a:endParaRP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mtClean="0">
              <a:ea typeface="Series 60 Sans" charset="0"/>
              <a:cs typeface="Series 60 Sans" charset="0"/>
            </a:endParaRP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mtClean="0">
              <a:ea typeface="Series 60 Sans" charset="0"/>
              <a:cs typeface="Series 60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846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3188" y="763588"/>
            <a:ext cx="5014912" cy="3760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3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1185863" y="4787900"/>
            <a:ext cx="5395912" cy="38147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>
                <a:ea typeface="Series 60 Sans" charset="0"/>
                <a:cs typeface="Series 60 Sans" charset="0"/>
              </a:rPr>
              <a:t>These are barriers to publication and reuse of code, rather than of data sets.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mtClean="0">
              <a:ea typeface="Series 60 Sans" charset="0"/>
              <a:cs typeface="Series 60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910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16500" cy="3762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394325" cy="3813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86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3550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2590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175" y="720725"/>
            <a:ext cx="2335213" cy="6211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363" y="720725"/>
            <a:ext cx="6856412" cy="6211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0436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83850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7590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8465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363" y="1957388"/>
            <a:ext cx="4595812" cy="4975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8575" y="1957388"/>
            <a:ext cx="4595813" cy="4975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8997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12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04054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49403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042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24614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04584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65288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175" y="720725"/>
            <a:ext cx="2335213" cy="6211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363" y="720725"/>
            <a:ext cx="6856412" cy="6211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3738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644967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4927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79294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363" y="1957388"/>
            <a:ext cx="4595812" cy="4975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8575" y="1957388"/>
            <a:ext cx="4595813" cy="4975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24820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7429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483467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31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22062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75214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53547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27197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175" y="720725"/>
            <a:ext cx="2335213" cy="6211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363" y="720725"/>
            <a:ext cx="6856412" cy="6211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0118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814242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21573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81012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363" y="1957388"/>
            <a:ext cx="4595812" cy="4975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8575" y="1957388"/>
            <a:ext cx="4595813" cy="4975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98269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06730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999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363" y="1957388"/>
            <a:ext cx="4595812" cy="4975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8575" y="1957388"/>
            <a:ext cx="4595813" cy="4975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7973277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50345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36650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37314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58070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175" y="720725"/>
            <a:ext cx="2335213" cy="6211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363" y="720725"/>
            <a:ext cx="6856412" cy="6211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801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0274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4596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9857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779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3487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60363" y="720725"/>
            <a:ext cx="9344025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800" tIns="50400" rIns="100800" bIns="504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1957388"/>
            <a:ext cx="9344025" cy="497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800" tIns="50400" rIns="100800" bIns="50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360363" y="720725"/>
            <a:ext cx="9359900" cy="1588"/>
          </a:xfrm>
          <a:prstGeom prst="line">
            <a:avLst/>
          </a:prstGeom>
          <a:noFill/>
          <a:ln w="28800" cap="sq">
            <a:solidFill>
              <a:srgbClr val="A9B6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360363" y="6840538"/>
            <a:ext cx="9359900" cy="1587"/>
          </a:xfrm>
          <a:prstGeom prst="line">
            <a:avLst/>
          </a:prstGeom>
          <a:noFill/>
          <a:ln w="28800" cap="sq">
            <a:solidFill>
              <a:srgbClr val="A9B6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908800"/>
            <a:ext cx="2686050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kern="1200">
          <a:solidFill>
            <a:srgbClr val="3E442C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E442C"/>
          </a:solidFill>
          <a:latin typeface="Gillius ADF No2" pitchFamily="32" charset="0"/>
          <a:ea typeface="DejaVu Sans" charset="0"/>
          <a:cs typeface="DejaVu Sans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E442C"/>
          </a:solidFill>
          <a:latin typeface="Gillius ADF No2" pitchFamily="32" charset="0"/>
          <a:ea typeface="DejaVu Sans" charset="0"/>
          <a:cs typeface="DejaVu Sans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E442C"/>
          </a:solidFill>
          <a:latin typeface="Gillius ADF No2" pitchFamily="32" charset="0"/>
          <a:ea typeface="DejaVu Sans" charset="0"/>
          <a:cs typeface="DejaVu Sans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E442C"/>
          </a:solidFill>
          <a:latin typeface="Gillius ADF No2" pitchFamily="32" charset="0"/>
          <a:ea typeface="DejaVu Sans" charset="0"/>
          <a:cs typeface="DejaVu Sans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E442C"/>
          </a:solidFill>
          <a:latin typeface="Gillius ADF No2" pitchFamily="32" charset="0"/>
          <a:ea typeface="DejaVu Sans" charset="0"/>
          <a:cs typeface="DejaVu Sans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E442C"/>
          </a:solidFill>
          <a:latin typeface="Gillius ADF No2" pitchFamily="32" charset="0"/>
          <a:ea typeface="DejaVu Sans" charset="0"/>
          <a:cs typeface="DejaVu Sans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E442C"/>
          </a:solidFill>
          <a:latin typeface="Gillius ADF No2" pitchFamily="32" charset="0"/>
          <a:ea typeface="DejaVu Sans" charset="0"/>
          <a:cs typeface="DejaVu Sans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E442C"/>
          </a:solidFill>
          <a:latin typeface="Gillius ADF No2" pitchFamily="32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3E442C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3E442C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3E442C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3E442C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3E442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Line 1"/>
          <p:cNvSpPr>
            <a:spLocks noChangeShapeType="1"/>
          </p:cNvSpPr>
          <p:nvPr/>
        </p:nvSpPr>
        <p:spPr bwMode="auto">
          <a:xfrm>
            <a:off x="360363" y="720725"/>
            <a:ext cx="9359900" cy="1588"/>
          </a:xfrm>
          <a:prstGeom prst="line">
            <a:avLst/>
          </a:prstGeom>
          <a:noFill/>
          <a:ln w="28800" cap="sq">
            <a:solidFill>
              <a:srgbClr val="A9B6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360363" y="6840538"/>
            <a:ext cx="9359900" cy="1587"/>
          </a:xfrm>
          <a:prstGeom prst="line">
            <a:avLst/>
          </a:prstGeom>
          <a:noFill/>
          <a:ln w="28800" cap="sq">
            <a:solidFill>
              <a:srgbClr val="A9B6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908800"/>
            <a:ext cx="2686050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6948488"/>
            <a:ext cx="85248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60363" y="720725"/>
            <a:ext cx="9344025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800" tIns="50400" rIns="100800" bIns="504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1957388"/>
            <a:ext cx="9344025" cy="497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800" tIns="50400" rIns="100800" bIns="50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kern="1200">
          <a:solidFill>
            <a:srgbClr val="3E442C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E442C"/>
          </a:solidFill>
          <a:latin typeface="Gillius ADF No2" pitchFamily="32" charset="0"/>
          <a:ea typeface="DejaVu Sans" charset="0"/>
          <a:cs typeface="DejaVu Sans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E442C"/>
          </a:solidFill>
          <a:latin typeface="Gillius ADF No2" pitchFamily="32" charset="0"/>
          <a:ea typeface="DejaVu Sans" charset="0"/>
          <a:cs typeface="DejaVu Sans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E442C"/>
          </a:solidFill>
          <a:latin typeface="Gillius ADF No2" pitchFamily="32" charset="0"/>
          <a:ea typeface="DejaVu Sans" charset="0"/>
          <a:cs typeface="DejaVu Sans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E442C"/>
          </a:solidFill>
          <a:latin typeface="Gillius ADF No2" pitchFamily="32" charset="0"/>
          <a:ea typeface="DejaVu Sans" charset="0"/>
          <a:cs typeface="DejaVu Sans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E442C"/>
          </a:solidFill>
          <a:latin typeface="Gillius ADF No2" pitchFamily="32" charset="0"/>
          <a:ea typeface="DejaVu Sans" charset="0"/>
          <a:cs typeface="DejaVu Sans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E442C"/>
          </a:solidFill>
          <a:latin typeface="Gillius ADF No2" pitchFamily="32" charset="0"/>
          <a:ea typeface="DejaVu Sans" charset="0"/>
          <a:cs typeface="DejaVu Sans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E442C"/>
          </a:solidFill>
          <a:latin typeface="Gillius ADF No2" pitchFamily="32" charset="0"/>
          <a:ea typeface="DejaVu Sans" charset="0"/>
          <a:cs typeface="DejaVu Sans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E442C"/>
          </a:solidFill>
          <a:latin typeface="Gillius ADF No2" pitchFamily="32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3E442C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3E442C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3E442C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3E442C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3E442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Line 1"/>
          <p:cNvSpPr>
            <a:spLocks noChangeShapeType="1"/>
          </p:cNvSpPr>
          <p:nvPr/>
        </p:nvSpPr>
        <p:spPr bwMode="auto">
          <a:xfrm>
            <a:off x="360363" y="720725"/>
            <a:ext cx="9359900" cy="1588"/>
          </a:xfrm>
          <a:prstGeom prst="line">
            <a:avLst/>
          </a:prstGeom>
          <a:noFill/>
          <a:ln w="28800" cap="sq">
            <a:solidFill>
              <a:srgbClr val="A9B6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360363" y="6840538"/>
            <a:ext cx="9359900" cy="1587"/>
          </a:xfrm>
          <a:prstGeom prst="line">
            <a:avLst/>
          </a:prstGeom>
          <a:noFill/>
          <a:ln w="28800" cap="sq">
            <a:solidFill>
              <a:srgbClr val="A9B6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908800"/>
            <a:ext cx="2686050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6948488"/>
            <a:ext cx="85248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60363" y="720725"/>
            <a:ext cx="9344025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800" tIns="50400" rIns="100800" bIns="504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1957388"/>
            <a:ext cx="9344025" cy="497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800" tIns="50400" rIns="100800" bIns="50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kern="1200">
          <a:solidFill>
            <a:srgbClr val="3E442C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E442C"/>
          </a:solidFill>
          <a:latin typeface="Gillius ADF No2" pitchFamily="32" charset="0"/>
          <a:ea typeface="DejaVu Sans" charset="0"/>
          <a:cs typeface="DejaVu Sans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E442C"/>
          </a:solidFill>
          <a:latin typeface="Gillius ADF No2" pitchFamily="32" charset="0"/>
          <a:ea typeface="DejaVu Sans" charset="0"/>
          <a:cs typeface="DejaVu Sans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E442C"/>
          </a:solidFill>
          <a:latin typeface="Gillius ADF No2" pitchFamily="32" charset="0"/>
          <a:ea typeface="DejaVu Sans" charset="0"/>
          <a:cs typeface="DejaVu Sans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E442C"/>
          </a:solidFill>
          <a:latin typeface="Gillius ADF No2" pitchFamily="32" charset="0"/>
          <a:ea typeface="DejaVu Sans" charset="0"/>
          <a:cs typeface="DejaVu Sans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E442C"/>
          </a:solidFill>
          <a:latin typeface="Gillius ADF No2" pitchFamily="32" charset="0"/>
          <a:ea typeface="DejaVu Sans" charset="0"/>
          <a:cs typeface="DejaVu Sans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E442C"/>
          </a:solidFill>
          <a:latin typeface="Gillius ADF No2" pitchFamily="32" charset="0"/>
          <a:ea typeface="DejaVu Sans" charset="0"/>
          <a:cs typeface="DejaVu Sans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E442C"/>
          </a:solidFill>
          <a:latin typeface="Gillius ADF No2" pitchFamily="32" charset="0"/>
          <a:ea typeface="DejaVu Sans" charset="0"/>
          <a:cs typeface="DejaVu Sans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E442C"/>
          </a:solidFill>
          <a:latin typeface="Gillius ADF No2" pitchFamily="32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3E442C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3E442C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3E442C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3E442C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3E442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Line 1"/>
          <p:cNvSpPr>
            <a:spLocks noChangeShapeType="1"/>
          </p:cNvSpPr>
          <p:nvPr/>
        </p:nvSpPr>
        <p:spPr bwMode="auto">
          <a:xfrm>
            <a:off x="360363" y="720725"/>
            <a:ext cx="9359900" cy="1588"/>
          </a:xfrm>
          <a:prstGeom prst="line">
            <a:avLst/>
          </a:prstGeom>
          <a:noFill/>
          <a:ln w="28800" cap="sq">
            <a:solidFill>
              <a:srgbClr val="A9B6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360363" y="6840538"/>
            <a:ext cx="9359900" cy="1587"/>
          </a:xfrm>
          <a:prstGeom prst="line">
            <a:avLst/>
          </a:prstGeom>
          <a:noFill/>
          <a:ln w="28800" cap="sq">
            <a:solidFill>
              <a:srgbClr val="A9B6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908800"/>
            <a:ext cx="2686050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6948488"/>
            <a:ext cx="85248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60363" y="720725"/>
            <a:ext cx="9344025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800" tIns="50400" rIns="100800" bIns="504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1957388"/>
            <a:ext cx="9344025" cy="497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800" tIns="50400" rIns="100800" bIns="50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kern="1200">
          <a:solidFill>
            <a:srgbClr val="3E442C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E442C"/>
          </a:solidFill>
          <a:latin typeface="Gillius ADF No2" pitchFamily="32" charset="0"/>
          <a:ea typeface="DejaVu Sans" charset="0"/>
          <a:cs typeface="DejaVu Sans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E442C"/>
          </a:solidFill>
          <a:latin typeface="Gillius ADF No2" pitchFamily="32" charset="0"/>
          <a:ea typeface="DejaVu Sans" charset="0"/>
          <a:cs typeface="DejaVu Sans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E442C"/>
          </a:solidFill>
          <a:latin typeface="Gillius ADF No2" pitchFamily="32" charset="0"/>
          <a:ea typeface="DejaVu Sans" charset="0"/>
          <a:cs typeface="DejaVu Sans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E442C"/>
          </a:solidFill>
          <a:latin typeface="Gillius ADF No2" pitchFamily="32" charset="0"/>
          <a:ea typeface="DejaVu Sans" charset="0"/>
          <a:cs typeface="DejaVu Sans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E442C"/>
          </a:solidFill>
          <a:latin typeface="Gillius ADF No2" pitchFamily="32" charset="0"/>
          <a:ea typeface="DejaVu Sans" charset="0"/>
          <a:cs typeface="DejaVu Sans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E442C"/>
          </a:solidFill>
          <a:latin typeface="Gillius ADF No2" pitchFamily="32" charset="0"/>
          <a:ea typeface="DejaVu Sans" charset="0"/>
          <a:cs typeface="DejaVu Sans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E442C"/>
          </a:solidFill>
          <a:latin typeface="Gillius ADF No2" pitchFamily="32" charset="0"/>
          <a:ea typeface="DejaVu Sans" charset="0"/>
          <a:cs typeface="DejaVu Sans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E442C"/>
          </a:solidFill>
          <a:latin typeface="Gillius ADF No2" pitchFamily="32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3E442C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3E442C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3E442C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3E442C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3E442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soundsoftware.ac.uk/rr-prize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900113"/>
            <a:ext cx="4530725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686550" y="6896100"/>
            <a:ext cx="3060700" cy="539750"/>
          </a:xfrm>
          <a:prstGeom prst="rect">
            <a:avLst/>
          </a:prstGeom>
          <a:solidFill>
            <a:srgbClr val="FDFA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60363" y="2160588"/>
            <a:ext cx="9358312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0800" tIns="50400" rIns="100800" bIns="504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Gillius ADF No2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Gillius ADF No2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Gillius ADF No2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Gillius ADF No2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Gillius ADF No2" pitchFamily="32" charset="0"/>
                <a:ea typeface="DejaVu Sans" charset="0"/>
                <a:cs typeface="DejaVu San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Gillius ADF No2" pitchFamily="32" charset="0"/>
                <a:ea typeface="DejaVu Sans" charset="0"/>
                <a:cs typeface="DejaVu San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Gillius ADF No2" pitchFamily="32" charset="0"/>
                <a:ea typeface="DejaVu Sans" charset="0"/>
                <a:cs typeface="DejaVu San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Gillius ADF No2" pitchFamily="32" charset="0"/>
                <a:ea typeface="DejaVu Sans" charset="0"/>
                <a:cs typeface="DejaVu San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Gillius ADF No2" pitchFamily="32" charset="0"/>
                <a:ea typeface="DejaVu Sans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sz="4400" b="1" dirty="0" smtClean="0">
                <a:solidFill>
                  <a:srgbClr val="3E442C"/>
                </a:solidFill>
              </a:rPr>
              <a:t>SoundSoftware.ac.uk Prizes for</a:t>
            </a:r>
            <a:endParaRPr lang="en-GB" sz="4400" b="1" dirty="0">
              <a:solidFill>
                <a:srgbClr val="3E442C"/>
              </a:solidFill>
            </a:endParaRPr>
          </a:p>
          <a:p>
            <a:pPr>
              <a:buClrTx/>
              <a:buFontTx/>
              <a:buNone/>
            </a:pPr>
            <a:r>
              <a:rPr lang="en-GB" sz="4400" b="1" dirty="0" smtClean="0">
                <a:solidFill>
                  <a:srgbClr val="3E442C"/>
                </a:solidFill>
              </a:rPr>
              <a:t>Reproducibility</a:t>
            </a:r>
          </a:p>
          <a:p>
            <a:pPr>
              <a:buClrTx/>
              <a:buFontTx/>
              <a:buNone/>
            </a:pPr>
            <a:r>
              <a:rPr lang="en-GB" sz="4400" b="1" dirty="0" smtClean="0">
                <a:solidFill>
                  <a:srgbClr val="3E442C"/>
                </a:solidFill>
              </a:rPr>
              <a:t>in Audio &amp; Music Research</a:t>
            </a:r>
            <a:endParaRPr lang="en-GB" sz="4400" b="1" dirty="0">
              <a:solidFill>
                <a:srgbClr val="3E442C"/>
              </a:solidFill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60363" y="4356100"/>
            <a:ext cx="9358312" cy="230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342900" indent="-33020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Gillius ADF No2" pitchFamily="32" charset="0"/>
                <a:ea typeface="DejaVu Sans" charset="0"/>
                <a:cs typeface="DejaVu Sans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Gillius ADF No2" pitchFamily="32" charset="0"/>
                <a:ea typeface="DejaVu Sans" charset="0"/>
                <a:cs typeface="DejaVu Sans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Gillius ADF No2" pitchFamily="32" charset="0"/>
                <a:ea typeface="DejaVu Sans" charset="0"/>
                <a:cs typeface="DejaVu Sans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Gillius ADF No2" pitchFamily="32" charset="0"/>
                <a:ea typeface="DejaVu Sans" charset="0"/>
                <a:cs typeface="DejaVu Sans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Gillius ADF No2" pitchFamily="32" charset="0"/>
                <a:ea typeface="DejaVu Sans" charset="0"/>
                <a:cs typeface="DejaVu San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Gillius ADF No2" pitchFamily="32" charset="0"/>
                <a:ea typeface="DejaVu Sans" charset="0"/>
                <a:cs typeface="DejaVu San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Gillius ADF No2" pitchFamily="32" charset="0"/>
                <a:ea typeface="DejaVu Sans" charset="0"/>
                <a:cs typeface="DejaVu San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Gillius ADF No2" pitchFamily="32" charset="0"/>
                <a:ea typeface="DejaVu Sans" charset="0"/>
                <a:cs typeface="DejaVu San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Gillius ADF No2" pitchFamily="32" charset="0"/>
                <a:ea typeface="DejaVu Sans" charset="0"/>
                <a:cs typeface="DejaVu Sans" charset="0"/>
              </a:defRPr>
            </a:lvl9pPr>
          </a:lstStyle>
          <a:p>
            <a:pPr algn="r">
              <a:spcBef>
                <a:spcPts val="650"/>
              </a:spcBef>
            </a:pPr>
            <a:r>
              <a:rPr lang="en-GB" sz="2600">
                <a:solidFill>
                  <a:srgbClr val="3E442C"/>
                </a:solidFill>
              </a:rPr>
              <a:t>Chris Cannam, Luís Figueira, Mark Plumbley</a:t>
            </a:r>
          </a:p>
          <a:p>
            <a:pPr algn="r">
              <a:spcBef>
                <a:spcPts val="650"/>
              </a:spcBef>
              <a:buClrTx/>
              <a:buFontTx/>
              <a:buNone/>
            </a:pPr>
            <a:r>
              <a:rPr lang="en-GB" sz="2600">
                <a:solidFill>
                  <a:srgbClr val="3E442C"/>
                </a:solidFill>
              </a:rPr>
              <a:t>Centre for Digital Music</a:t>
            </a:r>
          </a:p>
          <a:p>
            <a:pPr algn="r">
              <a:spcBef>
                <a:spcPts val="650"/>
              </a:spcBef>
              <a:buClrTx/>
              <a:buFontTx/>
              <a:buNone/>
            </a:pPr>
            <a:r>
              <a:rPr lang="en-GB" sz="2600">
                <a:solidFill>
                  <a:srgbClr val="3E442C"/>
                </a:solidFill>
              </a:rPr>
              <a:t>Queen Mary, University of London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6948488"/>
            <a:ext cx="85248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392112" y="720725"/>
            <a:ext cx="9351962" cy="89217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dirty="0"/>
              <a:t>RR Prizes: </a:t>
            </a:r>
            <a:r>
              <a:rPr lang="en-GB" dirty="0" smtClean="0"/>
              <a:t>What we did (and why)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1957388"/>
            <a:ext cx="9351962" cy="5164137"/>
          </a:xfrm>
          <a:ln/>
        </p:spPr>
        <p:txBody>
          <a:bodyPr/>
          <a:lstStyle/>
          <a:p>
            <a:pPr marL="862012" lvl="1" indent="-457200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 smtClean="0"/>
              <a:t>Broad call for submissions: journal or conference papers, published or pending</a:t>
            </a:r>
          </a:p>
          <a:p>
            <a:pPr marL="862012" lvl="1" indent="-457200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/>
              <a:t>Very little idea what response we might </a:t>
            </a:r>
            <a:r>
              <a:rPr lang="en-GB" sz="3200" dirty="0" smtClean="0"/>
              <a:t>get</a:t>
            </a:r>
            <a:endParaRPr lang="en-GB" dirty="0" smtClean="0"/>
          </a:p>
          <a:p>
            <a:pPr indent="-33813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dirty="0" smtClean="0"/>
          </a:p>
          <a:p>
            <a:pPr indent="-33813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dirty="0" smtClean="0"/>
              <a:t>“If </a:t>
            </a:r>
            <a:r>
              <a:rPr lang="en-GB" dirty="0"/>
              <a:t>you have published your software or datasets as part of your audio or music research output, so that other UK researchers can reproduce your results, you could win a prize</a:t>
            </a:r>
            <a:r>
              <a:rPr lang="en-GB" dirty="0" smtClean="0"/>
              <a:t>!”</a:t>
            </a:r>
          </a:p>
          <a:p>
            <a:pPr indent="-33813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dirty="0"/>
          </a:p>
          <a:p>
            <a:pPr indent="-33813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932878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60363" y="720725"/>
            <a:ext cx="9345612" cy="885825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dirty="0"/>
              <a:t>RR Prizes: </a:t>
            </a:r>
            <a:r>
              <a:rPr lang="en-GB" dirty="0" smtClean="0"/>
              <a:t>Categories </a:t>
            </a:r>
            <a:r>
              <a:rPr lang="en-GB" dirty="0"/>
              <a:t>and prizes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1957388"/>
            <a:ext cx="9345612" cy="4976812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/>
              <a:t>Journal paper: New submission</a:t>
            </a:r>
          </a:p>
          <a:p>
            <a:pPr indent="-341313">
              <a:buClrTx/>
              <a:buSz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/>
              <a:t>Conference paper: New submission</a:t>
            </a:r>
          </a:p>
          <a:p>
            <a:pPr indent="-341313">
              <a:buClrTx/>
              <a:buSz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/>
              <a:t>Journal paper: Already published</a:t>
            </a:r>
          </a:p>
          <a:p>
            <a:pPr indent="-341313">
              <a:buClrTx/>
              <a:buSz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/>
              <a:t>Conference paper: Already published</a:t>
            </a:r>
          </a:p>
          <a:p>
            <a:pPr indent="-341313">
              <a:buClrTx/>
              <a:buSz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sz="3200" dirty="0"/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/>
              <a:t>Prizes: Article Processing Charge for open access publication; travel bursaries; other options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60363" y="720725"/>
            <a:ext cx="9345612" cy="885825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dirty="0"/>
              <a:t>RR Prizes: </a:t>
            </a:r>
            <a:r>
              <a:rPr lang="en-GB" dirty="0" smtClean="0"/>
              <a:t>Categories </a:t>
            </a:r>
            <a:r>
              <a:rPr lang="en-GB" dirty="0"/>
              <a:t>and prizes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1957388"/>
            <a:ext cx="9345612" cy="4976812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/>
              <a:t>Journal paper: New </a:t>
            </a:r>
            <a:r>
              <a:rPr lang="en-GB" sz="3200" dirty="0" smtClean="0"/>
              <a:t>submission – one entry!</a:t>
            </a:r>
            <a:endParaRPr lang="en-GB" sz="3200" dirty="0"/>
          </a:p>
          <a:p>
            <a:pPr indent="-341313">
              <a:buClrTx/>
              <a:buSz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/>
              <a:t>Conference paper: New </a:t>
            </a:r>
            <a:r>
              <a:rPr lang="en-GB" sz="3200" dirty="0" smtClean="0"/>
              <a:t>submission – 3 entries</a:t>
            </a:r>
            <a:endParaRPr lang="en-GB" sz="3200" dirty="0"/>
          </a:p>
          <a:p>
            <a:pPr indent="-341313">
              <a:buClrTx/>
              <a:buSz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/>
              <a:t>Journal paper: Already </a:t>
            </a:r>
            <a:r>
              <a:rPr lang="en-GB" sz="3200" dirty="0" smtClean="0"/>
              <a:t>published – 3 entries</a:t>
            </a:r>
            <a:endParaRPr lang="en-GB" sz="3200" dirty="0"/>
          </a:p>
          <a:p>
            <a:pPr indent="-341313">
              <a:buClrTx/>
              <a:buSz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/>
              <a:t>Conference paper: Already </a:t>
            </a:r>
            <a:r>
              <a:rPr lang="en-GB" sz="3200" dirty="0" smtClean="0"/>
              <a:t>published – 5 entries</a:t>
            </a:r>
            <a:endParaRPr lang="en-GB" sz="3200" dirty="0"/>
          </a:p>
          <a:p>
            <a:pPr indent="-341313">
              <a:buClrTx/>
              <a:buSz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sz="3200" dirty="0"/>
          </a:p>
          <a:p>
            <a:pPr marL="9525" indent="0">
              <a:buClrTx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/>
              <a:t>13 entries </a:t>
            </a:r>
            <a:r>
              <a:rPr lang="en-GB" sz="3200" dirty="0" smtClean="0"/>
              <a:t>total (7 </a:t>
            </a:r>
            <a:r>
              <a:rPr lang="en-GB" sz="3200" dirty="0"/>
              <a:t>from </a:t>
            </a:r>
            <a:r>
              <a:rPr lang="en-GB" sz="3200" dirty="0" smtClean="0"/>
              <a:t>UK</a:t>
            </a:r>
            <a:r>
              <a:rPr lang="en-GB" sz="3200" dirty="0"/>
              <a:t>) across 10 institutions</a:t>
            </a:r>
          </a:p>
          <a:p>
            <a:pPr marL="9525" indent="0">
              <a:buClrTx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/>
              <a:t>5 MATLAB; 3 C/C++; 2 Python; 1 Lisp</a:t>
            </a:r>
          </a:p>
          <a:p>
            <a:pPr marL="9525" indent="0">
              <a:buClrTx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/>
              <a:t>Two with no software (datasets only)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656257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60363" y="720725"/>
            <a:ext cx="9350375" cy="89058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dirty="0"/>
              <a:t>RR Prizes: </a:t>
            </a:r>
            <a:r>
              <a:rPr lang="en-GB" dirty="0" smtClean="0"/>
              <a:t>Work and meta-work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60363" y="1854200"/>
            <a:ext cx="9350375" cy="5281613"/>
          </a:xfrm>
          <a:ln/>
        </p:spPr>
        <p:txBody>
          <a:bodyPr/>
          <a:lstStyle/>
          <a:p>
            <a:pPr marL="9525" indent="0">
              <a:buClrTx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 smtClean="0"/>
              <a:t>Five </a:t>
            </a:r>
            <a:r>
              <a:rPr lang="en-GB" sz="3200" dirty="0"/>
              <a:t>traditional research papers</a:t>
            </a:r>
          </a:p>
          <a:p>
            <a:pPr marL="9525" indent="0">
              <a:buClrTx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sz="3200" dirty="0" smtClean="0"/>
          </a:p>
          <a:p>
            <a:pPr marL="9525" indent="0">
              <a:buClrTx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 smtClean="0"/>
              <a:t>Two papers presenting “challenges</a:t>
            </a:r>
            <a:r>
              <a:rPr lang="en-GB" sz="3200" dirty="0"/>
              <a:t>”</a:t>
            </a:r>
          </a:p>
          <a:p>
            <a:pPr marL="9525" indent="0">
              <a:buClrTx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 smtClean="0"/>
              <a:t>Two </a:t>
            </a:r>
            <a:r>
              <a:rPr lang="en-GB" sz="3200" dirty="0"/>
              <a:t>presenting software applications</a:t>
            </a:r>
          </a:p>
          <a:p>
            <a:pPr marL="9525" indent="0">
              <a:buClrTx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 smtClean="0"/>
              <a:t>Two </a:t>
            </a:r>
            <a:r>
              <a:rPr lang="en-GB" sz="3200" dirty="0"/>
              <a:t>reviewing reproducibility of other work</a:t>
            </a:r>
          </a:p>
          <a:p>
            <a:pPr marL="9525" indent="0">
              <a:buClrTx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 smtClean="0"/>
              <a:t>One presenting a newly-compiled </a:t>
            </a:r>
            <a:r>
              <a:rPr lang="en-GB" sz="3200" dirty="0"/>
              <a:t>test dataset</a:t>
            </a:r>
          </a:p>
          <a:p>
            <a:pPr marL="9525" indent="0">
              <a:buClrTx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 smtClean="0"/>
              <a:t>One presenting a data </a:t>
            </a:r>
            <a:r>
              <a:rPr lang="en-GB" sz="3200" dirty="0"/>
              <a:t>interchange format</a:t>
            </a:r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dirty="0"/>
          </a:p>
          <a:p>
            <a:pPr indent="-33337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0641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60363" y="720725"/>
            <a:ext cx="9345612" cy="885825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dirty="0"/>
              <a:t>RR Prizes: </a:t>
            </a:r>
            <a:r>
              <a:rPr lang="en-GB" dirty="0" smtClean="0"/>
              <a:t>Judging criteria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1957388"/>
            <a:ext cx="9345612" cy="4976812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/>
              <a:t>– Ease of reproducibility of the results</a:t>
            </a:r>
          </a:p>
          <a:p>
            <a:pPr lvl="1" indent="-28416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dirty="0"/>
              <a:t>→ assessed by </a:t>
            </a:r>
            <a:r>
              <a:rPr lang="en-GB" dirty="0" err="1" smtClean="0"/>
              <a:t>SoundSoftware</a:t>
            </a:r>
            <a:r>
              <a:rPr lang="en-GB" dirty="0" smtClean="0"/>
              <a:t> (that’s us)</a:t>
            </a:r>
            <a:endParaRPr lang="en-GB" dirty="0"/>
          </a:p>
          <a:p>
            <a:pPr lvl="1" indent="-28416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dirty="0"/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/>
              <a:t>– Quality of sustainability planning</a:t>
            </a:r>
          </a:p>
          <a:p>
            <a:pPr lvl="1" indent="-28416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dirty="0"/>
              <a:t>→ assessed by the Software Sustainability Institute</a:t>
            </a:r>
          </a:p>
          <a:p>
            <a:pPr lvl="1" indent="-28416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dirty="0"/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dirty="0"/>
              <a:t>– </a:t>
            </a:r>
            <a:r>
              <a:rPr lang="en-GB" sz="3200" dirty="0"/>
              <a:t>Potential to enable high quality research in the UK audio and music research community</a:t>
            </a:r>
          </a:p>
          <a:p>
            <a:pPr lvl="1" indent="-28416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dirty="0"/>
              <a:t>→ assessed by external reviewers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reproducible were they?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363" y="1798637"/>
            <a:ext cx="9344025" cy="4975225"/>
          </a:xfrm>
        </p:spPr>
        <p:txBody>
          <a:bodyPr/>
          <a:lstStyle/>
          <a:p>
            <a:r>
              <a:rPr lang="en-GB" sz="3200" dirty="0" smtClean="0"/>
              <a:t>Somewhat… with a number of fiddly details!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Hard-coded paths for dependency files and scripts (/home/</a:t>
            </a:r>
            <a:r>
              <a:rPr lang="en-GB" dirty="0" err="1" smtClean="0"/>
              <a:t>myname</a:t>
            </a:r>
            <a:r>
              <a:rPr lang="en-GB" dirty="0" smtClean="0"/>
              <a:t>/test1/data.csv)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MATLAB version incompatibilities, missing Python modules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Public datasets gone missing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Randomised test datasets, random matrix initialisers, </a:t>
            </a:r>
            <a:r>
              <a:rPr lang="en-GB" dirty="0" err="1" smtClean="0"/>
              <a:t>etc</a:t>
            </a:r>
            <a:endParaRPr lang="en-GB" dirty="0" smtClean="0"/>
          </a:p>
          <a:p>
            <a:pPr marL="0" indent="0"/>
            <a:r>
              <a:rPr lang="en-GB" sz="3200" dirty="0" smtClean="0"/>
              <a:t>Good practices: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Publishing via e.g. </a:t>
            </a:r>
            <a:r>
              <a:rPr lang="en-GB" dirty="0" err="1" smtClean="0"/>
              <a:t>github</a:t>
            </a:r>
            <a:r>
              <a:rPr lang="en-GB" dirty="0" smtClean="0"/>
              <a:t> or our own code site (5 submissions)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Script to test the environment is set up correctly (1 submission)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Scripts as used when assembling the actual paper!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270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60363" y="720725"/>
            <a:ext cx="9345612" cy="885825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dirty="0" smtClean="0"/>
              <a:t>Prize winners</a:t>
            </a:r>
            <a:endParaRPr lang="en-GB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60363" y="1957388"/>
            <a:ext cx="9345612" cy="4976812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dirty="0" err="1" smtClean="0"/>
              <a:t>Majdak</a:t>
            </a:r>
            <a:r>
              <a:rPr lang="en-GB" dirty="0"/>
              <a:t>, P., </a:t>
            </a:r>
            <a:r>
              <a:rPr lang="en-GB" dirty="0" smtClean="0"/>
              <a:t>et al, </a:t>
            </a:r>
            <a:r>
              <a:rPr lang="en-GB" i="1" dirty="0" smtClean="0"/>
              <a:t>Spatially </a:t>
            </a:r>
            <a:r>
              <a:rPr lang="en-GB" i="1" dirty="0"/>
              <a:t>Oriented Format for Acoustics: A Data Exchange Format Representing Head-Related Transfer </a:t>
            </a:r>
            <a:r>
              <a:rPr lang="en-GB" i="1" dirty="0" smtClean="0"/>
              <a:t>Functions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dirty="0"/>
              <a:t>Sturm, B. L</a:t>
            </a:r>
            <a:r>
              <a:rPr lang="en-GB" dirty="0" smtClean="0"/>
              <a:t>., et al, </a:t>
            </a:r>
            <a:r>
              <a:rPr lang="en-GB" i="1" dirty="0" smtClean="0"/>
              <a:t>Comments </a:t>
            </a:r>
            <a:r>
              <a:rPr lang="en-GB" i="1" dirty="0"/>
              <a:t>on “Automatic Classification of Musical Genres Using Inter-Genre Similarity” </a:t>
            </a:r>
            <a:r>
              <a:rPr lang="en-GB" dirty="0"/>
              <a:t>– and two other </a:t>
            </a:r>
            <a:r>
              <a:rPr lang="en-GB" dirty="0" smtClean="0"/>
              <a:t>papers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dirty="0"/>
              <a:t>Giannoulis, D</a:t>
            </a:r>
            <a:r>
              <a:rPr lang="en-GB" dirty="0" smtClean="0"/>
              <a:t>., et al, </a:t>
            </a:r>
            <a:r>
              <a:rPr lang="en-GB" i="1" dirty="0" smtClean="0"/>
              <a:t>A </a:t>
            </a:r>
            <a:r>
              <a:rPr lang="en-GB" i="1" dirty="0"/>
              <a:t>Database and Challenge for Acoustic Scene Classification and Event </a:t>
            </a:r>
            <a:r>
              <a:rPr lang="en-GB" i="1" dirty="0" smtClean="0"/>
              <a:t>Detection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dirty="0" err="1"/>
              <a:t>Raffel</a:t>
            </a:r>
            <a:r>
              <a:rPr lang="en-GB" dirty="0"/>
              <a:t>, C., and Ellis, D</a:t>
            </a:r>
            <a:r>
              <a:rPr lang="en-GB" dirty="0" smtClean="0"/>
              <a:t>., </a:t>
            </a:r>
            <a:r>
              <a:rPr lang="en-GB" i="1" dirty="0" smtClean="0"/>
              <a:t>Reproducing </a:t>
            </a:r>
            <a:r>
              <a:rPr lang="en-GB" i="1" dirty="0"/>
              <a:t>Pitch Experiments in “Measuring the Evolution of Contemporary Western Popular Music”</a:t>
            </a:r>
            <a:endParaRPr lang="en-GB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Tie-in with Audio Engineering Society</a:t>
            </a:r>
            <a:br>
              <a:rPr lang="en-GB" sz="3200" dirty="0" smtClean="0"/>
            </a:br>
            <a:r>
              <a:rPr lang="en-GB" sz="3200" dirty="0" smtClean="0"/>
              <a:t>53</a:t>
            </a:r>
            <a:r>
              <a:rPr lang="en-GB" sz="3200" baseline="30000" dirty="0" smtClean="0"/>
              <a:t>rd</a:t>
            </a:r>
            <a:r>
              <a:rPr lang="en-GB" sz="3200" dirty="0" smtClean="0"/>
              <a:t> Conference, on Semantic Audio (London, January 2014)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Prize submission deadlines coordinated with the AES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Hints for reproducible publication available before conference deadline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Try to encourage people to think about this as they prepare their submissions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3931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we’l</a:t>
            </a:r>
            <a:r>
              <a:rPr lang="en-GB" dirty="0" smtClean="0"/>
              <a:t>l do differently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363" y="1722437"/>
            <a:ext cx="9344025" cy="4975225"/>
          </a:xfrm>
        </p:spPr>
        <p:txBody>
          <a:bodyPr/>
          <a:lstStyle/>
          <a:p>
            <a:pPr marL="0" indent="0"/>
            <a:r>
              <a:rPr lang="en-GB" sz="3200" dirty="0" smtClean="0"/>
              <a:t>Separate “reproducible” papers from “enabling” ones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All four prizes, and one of our two honourable mentions, went to “enabling” papers or meta-papers</a:t>
            </a:r>
            <a:endParaRPr lang="en-GB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 marL="0" indent="0"/>
            <a:r>
              <a:rPr lang="en-GB" sz="3200" dirty="0" smtClean="0"/>
              <a:t>More upfront hints about how to test your work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Use a virtual machine image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Check documentation </a:t>
            </a:r>
            <a:r>
              <a:rPr lang="en-GB" sz="3200" dirty="0" err="1" smtClean="0"/>
              <a:t>etc</a:t>
            </a:r>
            <a:r>
              <a:rPr lang="en-GB" sz="3200" dirty="0" smtClean="0"/>
              <a:t> (SSI checklist)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sz="3200" dirty="0"/>
              <a:t>A</a:t>
            </a:r>
            <a:r>
              <a:rPr lang="en-GB" sz="3200" dirty="0" smtClean="0"/>
              <a:t>sk a friend to try it!</a:t>
            </a: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772409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Many thanks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363" y="2255837"/>
            <a:ext cx="9344025" cy="4676776"/>
          </a:xfrm>
        </p:spPr>
        <p:txBody>
          <a:bodyPr/>
          <a:lstStyle/>
          <a:p>
            <a:r>
              <a:rPr lang="en-GB" sz="3200" dirty="0" smtClean="0"/>
              <a:t>To the </a:t>
            </a:r>
            <a:r>
              <a:rPr lang="en-GB" sz="3200" dirty="0" smtClean="0"/>
              <a:t>sustainability panel of the Software Sustainability Institute:</a:t>
            </a:r>
          </a:p>
          <a:p>
            <a:r>
              <a:rPr lang="en-GB" sz="3200" dirty="0" smtClean="0"/>
              <a:t>Tim Parkinson, Arno </a:t>
            </a:r>
            <a:r>
              <a:rPr lang="en-GB" sz="3200" dirty="0" err="1" smtClean="0"/>
              <a:t>Proeme</a:t>
            </a:r>
            <a:r>
              <a:rPr lang="en-GB" sz="3200" dirty="0" smtClean="0"/>
              <a:t>, Neil Chue </a:t>
            </a:r>
            <a:r>
              <a:rPr lang="en-GB" sz="3200" dirty="0" smtClean="0"/>
              <a:t>Hong</a:t>
            </a: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3473070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360363" y="720725"/>
            <a:ext cx="9351962" cy="89217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dirty="0" smtClean="0"/>
              <a:t>About us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1957388"/>
            <a:ext cx="9351962" cy="5164137"/>
          </a:xfrm>
          <a:ln/>
        </p:spPr>
        <p:txBody>
          <a:bodyPr/>
          <a:lstStyle/>
          <a:p>
            <a:pPr marL="4762" indent="0">
              <a:buClrTx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 smtClean="0"/>
              <a:t>The </a:t>
            </a:r>
            <a:r>
              <a:rPr lang="en-GB" sz="3200" dirty="0" err="1" smtClean="0"/>
              <a:t>SoundSoftware</a:t>
            </a:r>
            <a:r>
              <a:rPr lang="en-GB" sz="3200" dirty="0" smtClean="0"/>
              <a:t> project (soundsoftware.ac.uk)</a:t>
            </a:r>
          </a:p>
          <a:p>
            <a:pPr marL="862012" lvl="1" indent="-457200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 smtClean="0"/>
              <a:t>EPSRC-funded</a:t>
            </a:r>
          </a:p>
          <a:p>
            <a:pPr marL="862012" lvl="1" indent="-457200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 smtClean="0"/>
              <a:t>Smaller sibling to the</a:t>
            </a:r>
            <a:br>
              <a:rPr lang="en-GB" sz="3200" dirty="0" smtClean="0"/>
            </a:br>
            <a:r>
              <a:rPr lang="en-GB" sz="3200" dirty="0" smtClean="0"/>
              <a:t>Software Sustainability Institute</a:t>
            </a:r>
            <a:endParaRPr lang="en-GB" sz="3200" dirty="0" smtClean="0"/>
          </a:p>
          <a:p>
            <a:pPr marL="862012" lvl="1" indent="-457200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 smtClean="0"/>
              <a:t>“Embedded” in the audio &amp; music research field</a:t>
            </a:r>
          </a:p>
          <a:p>
            <a:pPr marL="862012" lvl="1" indent="-457200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 smtClean="0"/>
              <a:t>Based at Queen Mary, University of London</a:t>
            </a:r>
            <a:endParaRPr lang="en-GB" dirty="0"/>
          </a:p>
          <a:p>
            <a:pPr marL="4762" indent="0">
              <a:buClrTx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dirty="0" smtClean="0"/>
          </a:p>
          <a:p>
            <a:pPr marL="4762" indent="0">
              <a:buClrTx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dirty="0" smtClean="0"/>
          </a:p>
          <a:p>
            <a:pPr indent="-33813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4822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60363" y="720725"/>
            <a:ext cx="9351962" cy="89217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60363" y="1957388"/>
            <a:ext cx="9351962" cy="4983162"/>
          </a:xfrm>
          <a:ln/>
        </p:spPr>
        <p:txBody>
          <a:bodyPr/>
          <a:lstStyle/>
          <a:p>
            <a:pPr indent="-33496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dirty="0"/>
          </a:p>
          <a:p>
            <a:pPr indent="-33496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/>
              <a:t>See our site for more information about the prizes!</a:t>
            </a:r>
          </a:p>
          <a:p>
            <a:pPr indent="-334963">
              <a:buClrTx/>
              <a:buSz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 smtClean="0"/>
              <a:t> </a:t>
            </a:r>
            <a:r>
              <a:rPr lang="en-GB" sz="3200" dirty="0"/>
              <a:t>– </a:t>
            </a:r>
            <a:r>
              <a:rPr lang="en-GB" sz="3200" dirty="0">
                <a:solidFill>
                  <a:schemeClr val="tx1"/>
                </a:solidFill>
              </a:rPr>
              <a:t>http://soundsoftware.ac.uk/rr-prize</a:t>
            </a:r>
            <a:endParaRPr lang="en-GB" sz="3200" dirty="0">
              <a:solidFill>
                <a:schemeClr val="tx1"/>
              </a:solidFill>
              <a:hlinkClick r:id="rId3"/>
            </a:endParaRPr>
          </a:p>
          <a:p>
            <a:pPr indent="-334963">
              <a:buClrTx/>
              <a:buSz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sz="3200" dirty="0" smtClean="0"/>
          </a:p>
          <a:p>
            <a:pPr indent="-334963">
              <a:buClrTx/>
              <a:buSz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 smtClean="0"/>
              <a:t>Questions…?</a:t>
            </a:r>
            <a:endParaRPr lang="en-GB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360363" y="720725"/>
            <a:ext cx="9351962" cy="89217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dirty="0" smtClean="0"/>
              <a:t>The problem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1957388"/>
            <a:ext cx="9351962" cy="5164137"/>
          </a:xfrm>
          <a:ln/>
        </p:spPr>
        <p:txBody>
          <a:bodyPr/>
          <a:lstStyle/>
          <a:p>
            <a:pPr marL="4762" indent="0">
              <a:buClrTx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 smtClean="0"/>
              <a:t>A familiar one:</a:t>
            </a:r>
            <a:endParaRPr lang="en-GB" sz="3200" dirty="0"/>
          </a:p>
          <a:p>
            <a:pPr marL="862012" lvl="1" indent="-457200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 smtClean="0"/>
              <a:t>Audio and music researchers almost all develop software during their work</a:t>
            </a:r>
          </a:p>
          <a:p>
            <a:pPr marL="862012" lvl="1" indent="-457200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 smtClean="0"/>
              <a:t>Yet many papers still lack the accompanying code and data</a:t>
            </a:r>
          </a:p>
          <a:p>
            <a:pPr marL="461962" indent="-457200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sz="3200" dirty="0"/>
          </a:p>
          <a:p>
            <a:pPr marL="4762" indent="0">
              <a:buClrTx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 smtClean="0"/>
              <a:t>We refer to “reproducibility”; transparency and </a:t>
            </a:r>
            <a:r>
              <a:rPr lang="en-GB" sz="3200" dirty="0" err="1" smtClean="0"/>
              <a:t>replicability</a:t>
            </a:r>
            <a:r>
              <a:rPr lang="en-GB" sz="3200" dirty="0" smtClean="0"/>
              <a:t> would be a good start</a:t>
            </a:r>
            <a:endParaRPr lang="en-GB" dirty="0" smtClean="0"/>
          </a:p>
          <a:p>
            <a:pPr marL="4762" indent="0">
              <a:buClrTx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dirty="0" smtClean="0"/>
          </a:p>
          <a:p>
            <a:pPr indent="-33813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591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913" y="1957388"/>
            <a:ext cx="5632450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0363" y="720725"/>
            <a:ext cx="9355137" cy="895350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Survey 2010–2011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6480175" y="1871663"/>
            <a:ext cx="33845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sz="2400">
                <a:solidFill>
                  <a:srgbClr val="000000"/>
                </a:solidFill>
              </a:rPr>
              <a:t>82% develop code</a:t>
            </a:r>
          </a:p>
        </p:txBody>
      </p:sp>
    </p:spTree>
    <p:extLst>
      <p:ext uri="{BB962C8B-B14F-4D97-AF65-F5344CB8AC3E}">
        <p14:creationId xmlns:p14="http://schemas.microsoft.com/office/powerpoint/2010/main" val="1130400277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775" y="2062163"/>
            <a:ext cx="5594350" cy="477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0363" y="720725"/>
            <a:ext cx="9355137" cy="895350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Survey 2010–2011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6480175" y="1871663"/>
            <a:ext cx="33845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sz="2400">
                <a:solidFill>
                  <a:srgbClr val="000000"/>
                </a:solidFill>
              </a:rPr>
              <a:t>of whom 39% report</a:t>
            </a:r>
            <a:br>
              <a:rPr lang="en-GB" sz="2400">
                <a:solidFill>
                  <a:srgbClr val="000000"/>
                </a:solidFill>
              </a:rPr>
            </a:br>
            <a:r>
              <a:rPr lang="en-GB" sz="2400">
                <a:solidFill>
                  <a:srgbClr val="000000"/>
                </a:solidFill>
              </a:rPr>
              <a:t>   taking steps to</a:t>
            </a:r>
            <a:br>
              <a:rPr lang="en-GB" sz="2400">
                <a:solidFill>
                  <a:srgbClr val="000000"/>
                </a:solidFill>
              </a:rPr>
            </a:br>
            <a:r>
              <a:rPr lang="en-GB" sz="2400">
                <a:solidFill>
                  <a:srgbClr val="000000"/>
                </a:solidFill>
              </a:rPr>
              <a:t>   reproducibility</a:t>
            </a:r>
          </a:p>
        </p:txBody>
      </p:sp>
    </p:spTree>
    <p:extLst>
      <p:ext uri="{BB962C8B-B14F-4D97-AF65-F5344CB8AC3E}">
        <p14:creationId xmlns:p14="http://schemas.microsoft.com/office/powerpoint/2010/main" val="228488227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2160588"/>
            <a:ext cx="5562600" cy="475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0363" y="720725"/>
            <a:ext cx="9355137" cy="895350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Survey 2010–2011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6480175" y="1871663"/>
            <a:ext cx="33845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sz="2400">
                <a:solidFill>
                  <a:srgbClr val="000000"/>
                </a:solidFill>
              </a:rPr>
              <a:t>of whom 35% report</a:t>
            </a:r>
            <a:br>
              <a:rPr lang="en-GB" sz="2400">
                <a:solidFill>
                  <a:srgbClr val="000000"/>
                </a:solidFill>
              </a:rPr>
            </a:br>
            <a:r>
              <a:rPr lang="en-GB" sz="2400">
                <a:solidFill>
                  <a:srgbClr val="000000"/>
                </a:solidFill>
              </a:rPr>
              <a:t>   publishing any code</a:t>
            </a:r>
          </a:p>
        </p:txBody>
      </p:sp>
    </p:spTree>
    <p:extLst>
      <p:ext uri="{BB962C8B-B14F-4D97-AF65-F5344CB8AC3E}">
        <p14:creationId xmlns:p14="http://schemas.microsoft.com/office/powerpoint/2010/main" val="4109110571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2160588"/>
            <a:ext cx="5478462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0363" y="720725"/>
            <a:ext cx="9355137" cy="895350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Survey 2010–2011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6480175" y="1871663"/>
            <a:ext cx="33845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sz="2400">
                <a:solidFill>
                  <a:srgbClr val="000000"/>
                </a:solidFill>
              </a:rPr>
              <a:t>That's 11% of the whole</a:t>
            </a:r>
          </a:p>
        </p:txBody>
      </p:sp>
    </p:spTree>
    <p:extLst>
      <p:ext uri="{BB962C8B-B14F-4D97-AF65-F5344CB8AC3E}">
        <p14:creationId xmlns:p14="http://schemas.microsoft.com/office/powerpoint/2010/main" val="18838050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360363" y="720725"/>
            <a:ext cx="9350375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0800" tIns="50400" rIns="100800" bIns="504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sz="4400" b="1" dirty="0">
                <a:solidFill>
                  <a:srgbClr val="3E442C"/>
                </a:solidFill>
              </a:rPr>
              <a:t>Barriers to publication and reuse</a:t>
            </a: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360363" y="2071687"/>
            <a:ext cx="9350375" cy="498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0800" tIns="50400" rIns="100800" bIns="50400"/>
          <a:lstStyle>
            <a:lvl1pPr marL="338138" indent="-33337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1pPr>
            <a:lvl2pPr marL="736600" indent="-2794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Gillius ADF No2" panose="020B0503050000020003" pitchFamily="34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spcBef>
                <a:spcPts val="650"/>
              </a:spcBef>
              <a:buClrTx/>
              <a:buFontTx/>
              <a:buNone/>
            </a:pPr>
            <a:endParaRPr lang="en-GB" sz="2600" dirty="0">
              <a:solidFill>
                <a:srgbClr val="3E442C"/>
              </a:solidFill>
            </a:endParaRPr>
          </a:p>
          <a:p>
            <a:pPr marL="971550" lvl="1" indent="-514350">
              <a:spcBef>
                <a:spcPts val="650"/>
              </a:spcBef>
              <a:buFont typeface="+mj-lt"/>
              <a:buAutoNum type="arabicPeriod"/>
            </a:pPr>
            <a:r>
              <a:rPr lang="en-GB" sz="3200" dirty="0">
                <a:solidFill>
                  <a:srgbClr val="3E442C"/>
                </a:solidFill>
              </a:rPr>
              <a:t>Lack of education and confidence with code</a:t>
            </a:r>
          </a:p>
          <a:p>
            <a:pPr marL="971550" lvl="1" indent="-514350" eaLnBrk="1" hangingPunct="1">
              <a:spcBef>
                <a:spcPts val="650"/>
              </a:spcBef>
              <a:buFont typeface="+mj-lt"/>
              <a:buAutoNum type="arabicPeriod"/>
            </a:pPr>
            <a:r>
              <a:rPr lang="en-GB" sz="3200" dirty="0">
                <a:solidFill>
                  <a:srgbClr val="3E442C"/>
                </a:solidFill>
              </a:rPr>
              <a:t>Lack of facilities and tools</a:t>
            </a:r>
          </a:p>
          <a:p>
            <a:pPr marL="971550" lvl="1" indent="-514350">
              <a:spcBef>
                <a:spcPts val="650"/>
              </a:spcBef>
              <a:buFont typeface="+mj-lt"/>
              <a:buAutoNum type="arabicPeriod"/>
            </a:pPr>
            <a:r>
              <a:rPr lang="en-GB" sz="3200" dirty="0">
                <a:solidFill>
                  <a:srgbClr val="3E442C"/>
                </a:solidFill>
              </a:rPr>
              <a:t>Platform incompatibilities</a:t>
            </a:r>
          </a:p>
          <a:p>
            <a:pPr marL="971550" lvl="1" indent="-514350" eaLnBrk="1" hangingPunct="1">
              <a:spcBef>
                <a:spcPts val="650"/>
              </a:spcBef>
              <a:buFont typeface="+mj-lt"/>
              <a:buAutoNum type="arabicPeriod"/>
            </a:pPr>
            <a:r>
              <a:rPr lang="en-GB" sz="3200" b="1" dirty="0" smtClean="0">
                <a:solidFill>
                  <a:srgbClr val="3E442C"/>
                </a:solidFill>
              </a:rPr>
              <a:t>Lack </a:t>
            </a:r>
            <a:r>
              <a:rPr lang="en-GB" sz="3200" b="1" dirty="0">
                <a:solidFill>
                  <a:srgbClr val="3E442C"/>
                </a:solidFill>
              </a:rPr>
              <a:t>of incentive for publication</a:t>
            </a:r>
          </a:p>
          <a:p>
            <a:pPr eaLnBrk="1" hangingPunct="1">
              <a:spcBef>
                <a:spcPts val="650"/>
              </a:spcBef>
              <a:buClrTx/>
              <a:buFontTx/>
              <a:buNone/>
            </a:pPr>
            <a:endParaRPr lang="en-GB" sz="3200" dirty="0">
              <a:solidFill>
                <a:srgbClr val="3E44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61031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360363" y="720725"/>
            <a:ext cx="9351962" cy="89217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dirty="0"/>
              <a:t>RR Prizes: </a:t>
            </a:r>
            <a:r>
              <a:rPr lang="en-GB" dirty="0" smtClean="0"/>
              <a:t>Motivatio</a:t>
            </a:r>
            <a:r>
              <a:rPr lang="en-GB" dirty="0"/>
              <a:t>n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1957388"/>
            <a:ext cx="9351962" cy="5164137"/>
          </a:xfrm>
          <a:ln/>
        </p:spPr>
        <p:txBody>
          <a:bodyPr/>
          <a:lstStyle/>
          <a:p>
            <a:pPr marL="862012" lvl="1" indent="-457200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 smtClean="0"/>
              <a:t>Promote </a:t>
            </a:r>
            <a:r>
              <a:rPr lang="en-GB" sz="3200" dirty="0"/>
              <a:t>development and release of sustainable</a:t>
            </a:r>
            <a:br>
              <a:rPr lang="en-GB" sz="3200" dirty="0"/>
            </a:br>
            <a:r>
              <a:rPr lang="en-GB" sz="3200" dirty="0"/>
              <a:t>and reusable software associated with published </a:t>
            </a:r>
            <a:r>
              <a:rPr lang="en-GB" sz="3200" dirty="0" smtClean="0"/>
              <a:t>research</a:t>
            </a:r>
            <a:endParaRPr lang="en-GB" sz="3200" dirty="0"/>
          </a:p>
          <a:p>
            <a:pPr marL="862012" lvl="1" indent="-457200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/>
              <a:t>Recognise researchers who take the extra step, or whose work which will enable others to do </a:t>
            </a:r>
            <a:r>
              <a:rPr lang="en-GB" sz="3200" dirty="0" smtClean="0"/>
              <a:t>so</a:t>
            </a:r>
          </a:p>
          <a:p>
            <a:pPr marL="862012" lvl="1" indent="-457200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GB" sz="3200" dirty="0" smtClean="0"/>
              <a:t>Offer a really clear short-term incentive</a:t>
            </a:r>
            <a:endParaRPr lang="en-GB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illius ADF No2"/>
        <a:ea typeface="DejaVu Sans"/>
        <a:cs typeface="DejaVu Sans"/>
      </a:majorFont>
      <a:minorFont>
        <a:latin typeface="Gillius ADF No2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ius ADF No2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ius ADF No2" pitchFamily="3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illius ADF No2"/>
        <a:ea typeface="DejaVu Sans"/>
        <a:cs typeface="DejaVu Sans"/>
      </a:majorFont>
      <a:minorFont>
        <a:latin typeface="Gillius ADF No2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ius ADF No2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ius ADF No2" pitchFamily="3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illius ADF No2"/>
        <a:ea typeface="DejaVu Sans"/>
        <a:cs typeface="DejaVu Sans"/>
      </a:majorFont>
      <a:minorFont>
        <a:latin typeface="Gillius ADF No2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ius ADF No2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ius ADF No2" pitchFamily="3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illius ADF No2"/>
        <a:ea typeface="DejaVu Sans"/>
        <a:cs typeface="DejaVu Sans"/>
      </a:majorFont>
      <a:minorFont>
        <a:latin typeface="Gillius ADF No2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ius ADF No2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ius ADF No2" pitchFamily="3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1781</TotalTime>
  <Words>897</Words>
  <Application>Microsoft Office PowerPoint</Application>
  <PresentationFormat>Custom</PresentationFormat>
  <Paragraphs>152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DejaVu Sans</vt:lpstr>
      <vt:lpstr>Gillius ADF No2</vt:lpstr>
      <vt:lpstr>Series 60 Sans</vt:lpstr>
      <vt:lpstr>Times New Roman</vt:lpstr>
      <vt:lpstr>Office Theme</vt:lpstr>
      <vt:lpstr>Office Theme</vt:lpstr>
      <vt:lpstr>Office Theme</vt:lpstr>
      <vt:lpstr>Office Theme</vt:lpstr>
      <vt:lpstr>PowerPoint Presentation</vt:lpstr>
      <vt:lpstr>About us</vt:lpstr>
      <vt:lpstr>The problem</vt:lpstr>
      <vt:lpstr>Survey 2010–2011</vt:lpstr>
      <vt:lpstr>Survey 2010–2011</vt:lpstr>
      <vt:lpstr>Survey 2010–2011</vt:lpstr>
      <vt:lpstr>Survey 2010–2011</vt:lpstr>
      <vt:lpstr>PowerPoint Presentation</vt:lpstr>
      <vt:lpstr>RR Prizes: Motivation</vt:lpstr>
      <vt:lpstr>RR Prizes: What we did (and why)</vt:lpstr>
      <vt:lpstr>RR Prizes: Categories and prizes</vt:lpstr>
      <vt:lpstr>RR Prizes: Categories and prizes</vt:lpstr>
      <vt:lpstr>RR Prizes: Work and meta-work</vt:lpstr>
      <vt:lpstr>RR Prizes: Judging criteria</vt:lpstr>
      <vt:lpstr>How reproducible were they? </vt:lpstr>
      <vt:lpstr>Prize winners</vt:lpstr>
      <vt:lpstr>Next round</vt:lpstr>
      <vt:lpstr>What we’ll do differently</vt:lpstr>
      <vt:lpstr>Many thanks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markp</dc:creator>
  <cp:lastModifiedBy>Chris Cannam</cp:lastModifiedBy>
  <cp:revision>87</cp:revision>
  <cp:lastPrinted>2012-06-17T19:33:56Z</cp:lastPrinted>
  <dcterms:created xsi:type="dcterms:W3CDTF">2010-09-14T14:07:15Z</dcterms:created>
  <dcterms:modified xsi:type="dcterms:W3CDTF">2013-09-10T15:23:53Z</dcterms:modified>
</cp:coreProperties>
</file>