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39"/>
  </p:notesMasterIdLst>
  <p:sldIdLst>
    <p:sldId id="256" r:id="rId6"/>
    <p:sldId id="257" r:id="rId7"/>
    <p:sldId id="258" r:id="rId8"/>
    <p:sldId id="259" r:id="rId9"/>
    <p:sldId id="260" r:id="rId10"/>
    <p:sldId id="261" r:id="rId11"/>
    <p:sldId id="262" r:id="rId12"/>
    <p:sldId id="263" r:id="rId13"/>
    <p:sldId id="264" r:id="rId14"/>
    <p:sldId id="265" r:id="rId15"/>
    <p:sldId id="266" r:id="rId16"/>
    <p:sldId id="274" r:id="rId17"/>
    <p:sldId id="270" r:id="rId18"/>
    <p:sldId id="271" r:id="rId19"/>
    <p:sldId id="272" r:id="rId20"/>
    <p:sldId id="273" r:id="rId21"/>
    <p:sldId id="275" r:id="rId22"/>
    <p:sldId id="290" r:id="rId23"/>
    <p:sldId id="276" r:id="rId24"/>
    <p:sldId id="287" r:id="rId25"/>
    <p:sldId id="277" r:id="rId26"/>
    <p:sldId id="291" r:id="rId27"/>
    <p:sldId id="292" r:id="rId28"/>
    <p:sldId id="278" r:id="rId29"/>
    <p:sldId id="279" r:id="rId30"/>
    <p:sldId id="280" r:id="rId31"/>
    <p:sldId id="281" r:id="rId32"/>
    <p:sldId id="282" r:id="rId33"/>
    <p:sldId id="283" r:id="rId34"/>
    <p:sldId id="288" r:id="rId35"/>
    <p:sldId id="284" r:id="rId36"/>
    <p:sldId id="285" r:id="rId37"/>
    <p:sldId id="286" r:id="rId38"/>
  </p:sldIdLst>
  <p:sldSz cx="10080625" cy="7559675"/>
  <p:notesSz cx="7772400" cy="100584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Gillius ADF No2" pitchFamily="32" charset="0"/>
        <a:ea typeface="+mn-ea"/>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Gillius ADF No2" pitchFamily="32" charset="0"/>
        <a:ea typeface="+mn-ea"/>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Gillius ADF No2" pitchFamily="32" charset="0"/>
        <a:ea typeface="+mn-ea"/>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Gillius ADF No2" pitchFamily="32" charset="0"/>
        <a:ea typeface="+mn-ea"/>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Gillius ADF No2" pitchFamily="32" charset="0"/>
        <a:ea typeface="+mn-ea"/>
        <a:cs typeface="+mn-cs"/>
      </a:defRPr>
    </a:lvl5pPr>
    <a:lvl6pPr marL="2286000" algn="l" defTabSz="914400" rtl="0" eaLnBrk="1" latinLnBrk="0" hangingPunct="1">
      <a:defRPr kern="1200">
        <a:solidFill>
          <a:schemeClr val="bg1"/>
        </a:solidFill>
        <a:latin typeface="Gillius ADF No2" pitchFamily="32" charset="0"/>
        <a:ea typeface="+mn-ea"/>
        <a:cs typeface="+mn-cs"/>
      </a:defRPr>
    </a:lvl6pPr>
    <a:lvl7pPr marL="2743200" algn="l" defTabSz="914400" rtl="0" eaLnBrk="1" latinLnBrk="0" hangingPunct="1">
      <a:defRPr kern="1200">
        <a:solidFill>
          <a:schemeClr val="bg1"/>
        </a:solidFill>
        <a:latin typeface="Gillius ADF No2" pitchFamily="32" charset="0"/>
        <a:ea typeface="+mn-ea"/>
        <a:cs typeface="+mn-cs"/>
      </a:defRPr>
    </a:lvl7pPr>
    <a:lvl8pPr marL="3200400" algn="l" defTabSz="914400" rtl="0" eaLnBrk="1" latinLnBrk="0" hangingPunct="1">
      <a:defRPr kern="1200">
        <a:solidFill>
          <a:schemeClr val="bg1"/>
        </a:solidFill>
        <a:latin typeface="Gillius ADF No2" pitchFamily="32" charset="0"/>
        <a:ea typeface="+mn-ea"/>
        <a:cs typeface="+mn-cs"/>
      </a:defRPr>
    </a:lvl8pPr>
    <a:lvl9pPr marL="3657600" algn="l" defTabSz="914400" rtl="0" eaLnBrk="1" latinLnBrk="0" hangingPunct="1">
      <a:defRPr kern="1200">
        <a:solidFill>
          <a:schemeClr val="bg1"/>
        </a:solidFill>
        <a:latin typeface="Gillius ADF No2"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52" autoAdjust="0"/>
  </p:normalViewPr>
  <p:slideViewPr>
    <p:cSldViewPr>
      <p:cViewPr varScale="1">
        <p:scale>
          <a:sx n="90" d="100"/>
          <a:sy n="90" d="100"/>
        </p:scale>
        <p:origin x="1950"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7"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8"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9"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0"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1"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2"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3"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4"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5"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6"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7"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8" name="AutoShape 1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9" name="AutoShape 1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0" name="AutoShape 1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1" name="AutoShape 1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2" name="AutoShape 1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3" name="AutoShape 1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4" name="AutoShape 2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5" name="AutoShape 2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6" name="AutoShape 2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7" name="Text Box 23"/>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8" name="Rectangle 24"/>
          <p:cNvSpPr>
            <a:spLocks noGrp="1" noChangeArrowheads="1"/>
          </p:cNvSpPr>
          <p:nvPr>
            <p:ph type="body"/>
          </p:nvPr>
        </p:nvSpPr>
        <p:spPr bwMode="auto">
          <a:xfrm>
            <a:off x="1185863" y="4787900"/>
            <a:ext cx="5384800" cy="380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6169" name="Rectangle 25"/>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extLst>
      <p:ext uri="{BB962C8B-B14F-4D97-AF65-F5344CB8AC3E}">
        <p14:creationId xmlns:p14="http://schemas.microsoft.com/office/powerpoint/2010/main" val="26110616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undsoftware.ac.uk/unit-testing-why-both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undsoftware.ac.uk/soundsoftware2012#os1t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undsoftware.ac.uk/soundsoftware2012#os1t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undsoftware.ac.uk/getting-started-soundsoftware-code-sit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oundsoftware.ac.uk/open-source-software-licences-explained" TargetMode="External"/><Relationship Id="rId4" Type="http://schemas.openxmlformats.org/officeDocument/2006/relationships/hyperlink" Target="http://soundsoftware.ac.uk/unit-testing-why-both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1185863" y="4787900"/>
            <a:ext cx="5402262" cy="3821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cs typeface="Times New Roman"/>
              </a:rPr>
              <a:t>(This presentation has notes)</a:t>
            </a:r>
            <a:br>
              <a:rPr lang="en-US">
                <a:cs typeface="Times New Roman"/>
              </a:rPr>
            </a:br>
            <a:endParaRPr lang="en-US">
              <a:cs typeface="Times New Roman"/>
            </a:endParaRPr>
          </a:p>
        </p:txBody>
      </p:sp>
    </p:spTree>
    <p:extLst>
      <p:ext uri="{BB962C8B-B14F-4D97-AF65-F5344CB8AC3E}">
        <p14:creationId xmlns:p14="http://schemas.microsoft.com/office/powerpoint/2010/main" val="4094993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3327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9119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cs typeface="Times New Roman"/>
              </a:rPr>
              <a:t>In our survey, 51% of respondents who reported developing software said that their code never left their own computer. </a:t>
            </a:r>
            <a:r>
              <a:rPr lang="en-US" dirty="0" smtClean="0">
                <a:cs typeface="Times New Roman"/>
              </a:rPr>
              <a:t>(</a:t>
            </a:r>
            <a:r>
              <a:rPr lang="en-US" dirty="0" err="1" smtClean="0">
                <a:cs typeface="Times New Roman"/>
              </a:rPr>
              <a:t>Cannam</a:t>
            </a:r>
            <a:r>
              <a:rPr lang="en-US" dirty="0">
                <a:cs typeface="Times New Roman"/>
              </a:rPr>
              <a:t>, </a:t>
            </a:r>
            <a:r>
              <a:rPr lang="en-US" dirty="0" err="1">
                <a:cs typeface="Times New Roman"/>
              </a:rPr>
              <a:t>Figueira</a:t>
            </a:r>
            <a:r>
              <a:rPr lang="en-US" dirty="0">
                <a:cs typeface="Times New Roman"/>
              </a:rPr>
              <a:t> and </a:t>
            </a:r>
            <a:r>
              <a:rPr lang="en-US" dirty="0" err="1">
                <a:cs typeface="Times New Roman"/>
              </a:rPr>
              <a:t>Plumbley</a:t>
            </a:r>
            <a:r>
              <a:rPr lang="en-US" dirty="0">
                <a:cs typeface="Times New Roman"/>
              </a:rPr>
              <a:t>, "Sound Software: Towards Software Reuse in Audio and Music Research", ICASSP, 2012.)</a:t>
            </a:r>
            <a:br>
              <a:rPr lang="en-US" dirty="0">
                <a:cs typeface="Times New Roman"/>
              </a:rPr>
            </a:br>
            <a:endParaRPr lang="en-US" dirty="0">
              <a:cs typeface="Times New Roman"/>
            </a:endParaRPr>
          </a:p>
        </p:txBody>
      </p:sp>
    </p:spTree>
    <p:extLst>
      <p:ext uri="{BB962C8B-B14F-4D97-AF65-F5344CB8AC3E}">
        <p14:creationId xmlns:p14="http://schemas.microsoft.com/office/powerpoint/2010/main" val="285550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dirty="0" smtClean="0"/>
              <a:t>In Stan Rifkin and Lionel </a:t>
            </a:r>
            <a:r>
              <a:rPr lang="en-GB" dirty="0" err="1" smtClean="0"/>
              <a:t>Deimel</a:t>
            </a:r>
            <a:r>
              <a:rPr lang="en-GB" dirty="0" smtClean="0"/>
              <a:t>,</a:t>
            </a:r>
            <a:r>
              <a:rPr lang="en-GB" baseline="0" dirty="0" smtClean="0"/>
              <a:t> </a:t>
            </a:r>
            <a:r>
              <a:rPr lang="en-GB" dirty="0" smtClean="0"/>
              <a:t>“Applying program comprehension techniques to improve software inspections“, 1995,</a:t>
            </a:r>
            <a:r>
              <a:rPr lang="en-GB" baseline="0" dirty="0" smtClean="0"/>
              <a:t> the authors found that giving developers training in (essentially) “how to read code” made a very substantial difference to the number of errors they found during code reviews, as compared with more formal techniques such as inspection checklists.</a:t>
            </a:r>
            <a:endParaRPr lang="en-US" dirty="0" smtClean="0"/>
          </a:p>
        </p:txBody>
      </p:sp>
    </p:spTree>
    <p:extLst>
      <p:ext uri="{BB962C8B-B14F-4D97-AF65-F5344CB8AC3E}">
        <p14:creationId xmlns:p14="http://schemas.microsoft.com/office/powerpoint/2010/main" val="197104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374775" y="763588"/>
            <a:ext cx="5002213" cy="37512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185863" y="4787900"/>
            <a:ext cx="5386387" cy="3805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baseline="0" dirty="0" smtClean="0"/>
              <a:t>If the Rifkin and </a:t>
            </a:r>
            <a:r>
              <a:rPr lang="en-GB" baseline="0" dirty="0" err="1" smtClean="0"/>
              <a:t>Deimel</a:t>
            </a:r>
            <a:r>
              <a:rPr lang="en-GB" baseline="0" dirty="0" smtClean="0"/>
              <a:t> study shows that improving reviewers’ program comprehension skills leads to better reviews, that suggests that program comprehension is a problem for reviewers (and developers generally?) in the first place.</a:t>
            </a:r>
          </a:p>
          <a:p>
            <a:r>
              <a:rPr lang="en-GB" baseline="0" dirty="0" smtClean="0"/>
              <a:t>Which in turn suggests one really needs to write code in such a way as to be comprehended as easily as possible!</a:t>
            </a:r>
          </a:p>
        </p:txBody>
      </p:sp>
    </p:spTree>
    <p:extLst>
      <p:ext uri="{BB962C8B-B14F-4D97-AF65-F5344CB8AC3E}">
        <p14:creationId xmlns:p14="http://schemas.microsoft.com/office/powerpoint/2010/main" val="40668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371600" y="763588"/>
            <a:ext cx="501173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cs typeface="Times New Roman"/>
              </a:rPr>
              <a:t>Figure from </a:t>
            </a:r>
            <a:r>
              <a:rPr lang="en-US" dirty="0" err="1">
                <a:cs typeface="Times New Roman"/>
              </a:rPr>
              <a:t>Dunsmore</a:t>
            </a:r>
            <a:r>
              <a:rPr lang="en-US" dirty="0">
                <a:cs typeface="Times New Roman"/>
              </a:rPr>
              <a:t>, A., Roper, M., Wood, M. "Object-Oriented Inspection in the Face of </a:t>
            </a:r>
            <a:r>
              <a:rPr lang="en-US" dirty="0" err="1">
                <a:cs typeface="Times New Roman"/>
              </a:rPr>
              <a:t>Delocalisation</a:t>
            </a:r>
            <a:r>
              <a:rPr lang="en-US" dirty="0">
                <a:cs typeface="Times New Roman"/>
              </a:rPr>
              <a:t>", Proceedings of the 22nd International Conference on Software Engineering (ICSE) 2000 as quoted in Jason Cohen, "Best-Kept Secrets of Peer Code Review", 2006. Figure shows elapsed time versus cumulative number of defects found for each of the three types of review. The defect rate is constant until about 60 minutes into the inspection at which point it levels off with no defects found at all after 90 minutes</a:t>
            </a:r>
            <a:r>
              <a:rPr lang="en-US" dirty="0" smtClean="0">
                <a:cs typeface="Times New Roman"/>
              </a:rPr>
              <a:t>.</a:t>
            </a:r>
            <a:r>
              <a:rPr lang="en-US" dirty="0">
                <a:cs typeface="Times New Roman"/>
              </a:rPr>
              <a:t/>
            </a:r>
            <a:br>
              <a:rPr lang="en-US" dirty="0">
                <a:cs typeface="Times New Roman"/>
              </a:rPr>
            </a:br>
            <a:endParaRPr lang="en-US" dirty="0">
              <a:cs typeface="Times New Roman"/>
            </a:endParaRPr>
          </a:p>
          <a:p>
            <a:r>
              <a:rPr lang="en-US" dirty="0">
                <a:cs typeface="Times New Roman"/>
              </a:rPr>
              <a:t>In this figure, "checklist" reviewing involves the reviewer checking for a pre-listed series of common types of error. The "systematic" review is more specific about code points to inspect, with a view to potentially providing some automation for the review. The "use-case" review involves starting with information about how other code will be expected to call into the code under review: this is perhaps most similar to how a systematic review by someone else knowledgeable in the domain but not familiar with the code might proceed.</a:t>
            </a:r>
          </a:p>
          <a:p>
            <a:r>
              <a:rPr lang="en-US" dirty="0">
                <a:cs typeface="Times New Roman"/>
              </a:rPr>
              <a:t/>
            </a:r>
            <a:br>
              <a:rPr lang="en-US" dirty="0">
                <a:cs typeface="Times New Roman"/>
              </a:rPr>
            </a:br>
            <a:endParaRPr lang="en-US" dirty="0">
              <a:cs typeface="Times New Roman"/>
            </a:endParaRPr>
          </a:p>
        </p:txBody>
      </p:sp>
    </p:spTree>
    <p:extLst>
      <p:ext uri="{BB962C8B-B14F-4D97-AF65-F5344CB8AC3E}">
        <p14:creationId xmlns:p14="http://schemas.microsoft.com/office/powerpoint/2010/main" val="141751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cs typeface="Times New Roman"/>
              </a:rPr>
              <a:t>“Unit</a:t>
            </a:r>
            <a:r>
              <a:rPr lang="en-US" baseline="0" dirty="0" smtClean="0">
                <a:cs typeface="Times New Roman"/>
              </a:rPr>
              <a:t> testing: Why bother?”: </a:t>
            </a:r>
            <a:r>
              <a:rPr lang="en-GB" dirty="0" smtClean="0">
                <a:hlinkClick r:id="rId3"/>
              </a:rPr>
              <a:t>http://soundsoftware.ac.uk/unit-testing-why-bother</a:t>
            </a:r>
            <a:endParaRPr lang="en-US" dirty="0" smtClean="0">
              <a:cs typeface="Times New Roman"/>
            </a:endParaRPr>
          </a:p>
          <a:p>
            <a:endParaRPr lang="en-US" dirty="0"/>
          </a:p>
        </p:txBody>
      </p:sp>
    </p:spTree>
    <p:extLst>
      <p:ext uri="{BB962C8B-B14F-4D97-AF65-F5344CB8AC3E}">
        <p14:creationId xmlns:p14="http://schemas.microsoft.com/office/powerpoint/2010/main" val="325085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a:t>“Unit testing is something I wish I’d discovered fifteen</a:t>
            </a:r>
            <a:r>
              <a:rPr lang="en-GB" baseline="0" dirty="0"/>
              <a:t> years ago: it would have taken six months off my PhD.” – Paul </a:t>
            </a:r>
            <a:r>
              <a:rPr lang="en-GB" baseline="0" dirty="0" err="1"/>
              <a:t>Walmsley</a:t>
            </a:r>
            <a:r>
              <a:rPr lang="en-GB" baseline="0" dirty="0"/>
              <a:t>, presenting “The Joy of Reproducibility” at the </a:t>
            </a:r>
            <a:r>
              <a:rPr lang="en-GB" baseline="0" dirty="0" err="1"/>
              <a:t>SoundSoftware</a:t>
            </a:r>
            <a:r>
              <a:rPr lang="en-GB" baseline="0" dirty="0"/>
              <a:t> Workshop 2012 (</a:t>
            </a:r>
            <a:r>
              <a:rPr lang="en-GB" dirty="0">
                <a:hlinkClick r:id="rId3"/>
              </a:rPr>
              <a:t>http://soundsoftware.ac.uk/soundsoftware2012#os1t2</a:t>
            </a:r>
            <a:r>
              <a:rPr lang="en-GB" dirty="0"/>
              <a:t>)</a:t>
            </a:r>
          </a:p>
          <a:p>
            <a:endParaRPr lang="en-GB" dirty="0"/>
          </a:p>
          <a:p>
            <a:r>
              <a:rPr lang="en-US">
                <a:cs typeface="Times New Roman"/>
              </a:rPr>
              <a:t>Unit testing is just a tool -- it doesn't guarantee that your program produces the right results, and it is possible to over-test (i.e. to spend too long writing tests and not long enough actually working on your method). But it is a very useful tool to help maintain the correctness of programs as they grow.</a:t>
            </a:r>
            <a:r>
              <a:rPr lang="en-US" dirty="0">
                <a:cs typeface="Times New Roman"/>
              </a:rPr>
              <a:t/>
            </a:r>
            <a:br>
              <a:rPr lang="en-US" dirty="0">
                <a:cs typeface="Times New Roman"/>
              </a:rPr>
            </a:br>
            <a:endParaRPr lang="en-US" dirty="0">
              <a:cs typeface="Times New Roman"/>
            </a:endParaRPr>
          </a:p>
        </p:txBody>
      </p:sp>
    </p:spTree>
    <p:extLst>
      <p:ext uri="{BB962C8B-B14F-4D97-AF65-F5344CB8AC3E}">
        <p14:creationId xmlns:p14="http://schemas.microsoft.com/office/powerpoint/2010/main" val="2784838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Or: “</a:t>
            </a:r>
            <a:r>
              <a:rPr lang="en-US" baseline="0" dirty="0" smtClean="0"/>
              <a:t>If I knew what the test outputs should be, I’d already know the results and I wouldn’t need to do the experiment!”</a:t>
            </a:r>
          </a:p>
          <a:p>
            <a:r>
              <a:rPr lang="en-US" baseline="0" dirty="0" smtClean="0"/>
              <a:t>A very reasonable question.</a:t>
            </a:r>
            <a:endParaRPr lang="en-US" dirty="0"/>
          </a:p>
        </p:txBody>
      </p:sp>
    </p:spTree>
    <p:extLst>
      <p:ext uri="{BB962C8B-B14F-4D97-AF65-F5344CB8AC3E}">
        <p14:creationId xmlns:p14="http://schemas.microsoft.com/office/powerpoint/2010/main" val="34554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Indeed,</a:t>
            </a:r>
            <a:r>
              <a:rPr lang="en-US" baseline="0" dirty="0" smtClean="0"/>
              <a:t> if you don’t know how to test your code, how will you ever know whether the results it produces are the right ones?</a:t>
            </a:r>
          </a:p>
          <a:p>
            <a:r>
              <a:rPr lang="en-US" dirty="0" smtClean="0"/>
              <a:t>It’s a bit like</a:t>
            </a:r>
            <a:r>
              <a:rPr lang="en-US" baseline="0" dirty="0" smtClean="0"/>
              <a:t> an engineering version of proving a mathematical theorem with a series of consistent steps. If you can test the individual parts, then you have gone a long way toward showing that the result of assembling them may be correct.</a:t>
            </a:r>
            <a:endParaRPr lang="en-US" dirty="0"/>
          </a:p>
        </p:txBody>
      </p:sp>
    </p:spTree>
    <p:extLst>
      <p:ext uri="{BB962C8B-B14F-4D97-AF65-F5344CB8AC3E}">
        <p14:creationId xmlns:p14="http://schemas.microsoft.com/office/powerpoint/2010/main" val="418934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371600" y="763588"/>
            <a:ext cx="501173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83233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79928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smtClean="0">
              <a:hlinkClick r:id="rId3"/>
            </a:endParaRPr>
          </a:p>
        </p:txBody>
      </p:sp>
    </p:spTree>
    <p:extLst>
      <p:ext uri="{BB962C8B-B14F-4D97-AF65-F5344CB8AC3E}">
        <p14:creationId xmlns:p14="http://schemas.microsoft.com/office/powerpoint/2010/main" val="1299403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r>
              <a:rPr lang="en-GB" dirty="0" smtClean="0"/>
              <a:t>See https://code.soundsoftware.ac.uk/projects/cepstral-pitchtracker/repository/show/test for the</a:t>
            </a:r>
            <a:r>
              <a:rPr lang="en-GB" baseline="0" dirty="0" smtClean="0"/>
              <a:t> tests in this example.</a:t>
            </a:r>
            <a:endParaRPr lang="en-GB" dirty="0" smtClean="0"/>
          </a:p>
          <a:p>
            <a:endParaRPr lang="en-GB" dirty="0" smtClean="0"/>
          </a:p>
          <a:p>
            <a:r>
              <a:rPr lang="en-GB" dirty="0" smtClean="0"/>
              <a:t>Once the components have been</a:t>
            </a:r>
            <a:r>
              <a:rPr lang="en-GB" baseline="0" dirty="0" smtClean="0"/>
              <a:t> tested individually, they can more readily be reused in further experimental work.</a:t>
            </a:r>
            <a:endParaRPr lang="en-GB" dirty="0"/>
          </a:p>
        </p:txBody>
      </p:sp>
    </p:spTree>
    <p:extLst>
      <p:ext uri="{BB962C8B-B14F-4D97-AF65-F5344CB8AC3E}">
        <p14:creationId xmlns:p14="http://schemas.microsoft.com/office/powerpoint/2010/main" val="2777985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371600" y="763588"/>
            <a:ext cx="5026025" cy="3768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1185863" y="4787900"/>
            <a:ext cx="5402262" cy="3821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ea typeface="DejaVu Sans" charset="0"/>
                <a:cs typeface="DejaVu Sans" charset="0"/>
              </a:rPr>
              <a:t>See also "Why use version control?" http://soundsoftware.ac.uk/why-version-control</a:t>
            </a:r>
            <a:br>
              <a:rPr lang="en-US">
                <a:ea typeface="DejaVu Sans" charset="0"/>
                <a:cs typeface="DejaVu Sans" charset="0"/>
              </a:rPr>
            </a:br>
            <a:r>
              <a:rPr lang="en-US">
                <a:ea typeface="DejaVu Sans" charset="0"/>
                <a:cs typeface="DejaVu Sans" charset="0"/>
              </a:rPr>
              <a:t/>
            </a:r>
            <a:br>
              <a:rPr lang="en-US">
                <a:ea typeface="DejaVu Sans" charset="0"/>
                <a:cs typeface="DejaVu Sans" charset="0"/>
              </a:rPr>
            </a:br>
            <a:endParaRPr lang="en-GB">
              <a:ea typeface="DejaVu Sans" charset="0"/>
              <a:cs typeface="DejaVu Sans" charset="0"/>
            </a:endParaRPr>
          </a:p>
        </p:txBody>
      </p:sp>
    </p:spTree>
    <p:extLst>
      <p:ext uri="{BB962C8B-B14F-4D97-AF65-F5344CB8AC3E}">
        <p14:creationId xmlns:p14="http://schemas.microsoft.com/office/powerpoint/2010/main" val="280129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373188" y="763588"/>
            <a:ext cx="5018087" cy="37639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185863" y="4787900"/>
            <a:ext cx="5399087" cy="3817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ea typeface="DejaVu Sans" charset="0"/>
              <a:cs typeface="DejaVu Sans" charset="0"/>
            </a:endParaRPr>
          </a:p>
        </p:txBody>
      </p:sp>
    </p:spTree>
    <p:extLst>
      <p:ext uri="{BB962C8B-B14F-4D97-AF65-F5344CB8AC3E}">
        <p14:creationId xmlns:p14="http://schemas.microsoft.com/office/powerpoint/2010/main" val="255565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US">
                <a:ea typeface="DejaVu Sans" charset="0"/>
                <a:cs typeface="Times New Roman"/>
              </a:rPr>
              <a:t>The consistency guarantee (identifying versions, and identifying whether something has been changed from a given version and if so how) is the most powerful aspect here, and the one that distinguishes a version control system from a synchronisation and backup tool such as Dropbox.</a:t>
            </a:r>
            <a:br>
              <a:rPr lang="en-US">
                <a:ea typeface="DejaVu Sans" charset="0"/>
                <a:cs typeface="Times New Roman"/>
              </a:rPr>
            </a:br>
            <a:endParaRPr lang="en-GB">
              <a:ea typeface="DejaVu Sans" charset="0"/>
              <a:cs typeface="Times New Roman"/>
            </a:endParaRPr>
          </a:p>
        </p:txBody>
      </p:sp>
    </p:spTree>
    <p:extLst>
      <p:ext uri="{BB962C8B-B14F-4D97-AF65-F5344CB8AC3E}">
        <p14:creationId xmlns:p14="http://schemas.microsoft.com/office/powerpoint/2010/main" val="310441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endParaRPr lang="en-GB">
              <a:ea typeface="DejaVu Sans" charset="0"/>
              <a:cs typeface="DejaVu Sans" charset="0"/>
            </a:endParaRPr>
          </a:p>
        </p:txBody>
      </p:sp>
    </p:spTree>
    <p:extLst>
      <p:ext uri="{BB962C8B-B14F-4D97-AF65-F5344CB8AC3E}">
        <p14:creationId xmlns:p14="http://schemas.microsoft.com/office/powerpoint/2010/main" val="285604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endParaRPr lang="en-GB">
              <a:ea typeface="DejaVu Sans" charset="0"/>
              <a:cs typeface="DejaVu Sans" charset="0"/>
            </a:endParaRPr>
          </a:p>
        </p:txBody>
      </p:sp>
    </p:spTree>
    <p:extLst>
      <p:ext uri="{BB962C8B-B14F-4D97-AF65-F5344CB8AC3E}">
        <p14:creationId xmlns:p14="http://schemas.microsoft.com/office/powerpoint/2010/main" val="3524864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endParaRPr lang="en-GB">
              <a:ea typeface="DejaVu Sans" charset="0"/>
              <a:cs typeface="DejaVu Sans" charset="0"/>
            </a:endParaRPr>
          </a:p>
        </p:txBody>
      </p:sp>
    </p:spTree>
    <p:extLst>
      <p:ext uri="{BB962C8B-B14F-4D97-AF65-F5344CB8AC3E}">
        <p14:creationId xmlns:p14="http://schemas.microsoft.com/office/powerpoint/2010/main" val="1400722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endParaRPr lang="en-GB">
              <a:ea typeface="DejaVu Sans" charset="0"/>
              <a:cs typeface="DejaVu Sans" charset="0"/>
            </a:endParaRPr>
          </a:p>
        </p:txBody>
      </p:sp>
    </p:spTree>
    <p:extLst>
      <p:ext uri="{BB962C8B-B14F-4D97-AF65-F5344CB8AC3E}">
        <p14:creationId xmlns:p14="http://schemas.microsoft.com/office/powerpoint/2010/main" val="329266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371600" y="763588"/>
            <a:ext cx="501173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33074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endParaRPr lang="en-GB">
              <a:ea typeface="DejaVu Sans" charset="0"/>
              <a:cs typeface="DejaVu Sans" charset="0"/>
            </a:endParaRPr>
          </a:p>
        </p:txBody>
      </p:sp>
    </p:spTree>
    <p:extLst>
      <p:ext uri="{BB962C8B-B14F-4D97-AF65-F5344CB8AC3E}">
        <p14:creationId xmlns:p14="http://schemas.microsoft.com/office/powerpoint/2010/main" val="790071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373188" y="763588"/>
            <a:ext cx="5016500" cy="3762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1798300" y="-11798300"/>
            <a:ext cx="11799888" cy="11799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GB" dirty="0" smtClean="0">
                <a:ea typeface="DejaVu Sans" charset="0"/>
                <a:cs typeface="DejaVu Sans" charset="0"/>
              </a:rPr>
              <a:t>Typical answers:</a:t>
            </a:r>
            <a:endParaRPr lang="en-GB" baseline="0" dirty="0" smtClean="0">
              <a:ea typeface="DejaVu Sans" charset="0"/>
              <a:cs typeface="DejaVu Sans" charset="0"/>
            </a:endParaRPr>
          </a:p>
          <a:p>
            <a:pPr marL="228600" indent="-228600">
              <a:spcBef>
                <a:spcPts val="450"/>
              </a:spcBef>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GB" baseline="0" dirty="0" smtClean="0">
                <a:ea typeface="DejaVu Sans" charset="0"/>
                <a:cs typeface="DejaVu Sans" charset="0"/>
              </a:rPr>
              <a:t>When you start the project. With a distributed version control system, sticking “the current directory” under version control is trivial and nothing is wasted if you later decide to abandon the work.</a:t>
            </a:r>
          </a:p>
          <a:p>
            <a:pPr marL="228600" indent="-228600">
              <a:spcBef>
                <a:spcPts val="450"/>
              </a:spcBef>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GB" baseline="0" dirty="0" smtClean="0">
                <a:ea typeface="DejaVu Sans" charset="0"/>
                <a:cs typeface="DejaVu Sans" charset="0"/>
              </a:rPr>
              <a:t>Source code files and text documentation. Outputs of the build process should not go under version control (changes to them are not usually meaningful enough) and substantial binary data files generally aren’t managed well.</a:t>
            </a:r>
          </a:p>
          <a:p>
            <a:pPr marL="228600" indent="-228600">
              <a:spcBef>
                <a:spcPts val="450"/>
              </a:spcBef>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GB" baseline="0" dirty="0" smtClean="0">
                <a:ea typeface="DejaVu Sans" charset="0"/>
                <a:cs typeface="DejaVu Sans" charset="0"/>
              </a:rPr>
              <a:t>Whenever you have a set of edits that you can identify as a meaningful change. My rule of thumb – because I have quite a poor memory – is that I should commit when I realise I’m at risk of forgetting what my earliest outstanding changes were for, perhaps because I’m about to move on to changing something slightly different.</a:t>
            </a:r>
          </a:p>
          <a:p>
            <a:pPr marL="228600" indent="-228600">
              <a:spcBef>
                <a:spcPts val="450"/>
              </a:spcBef>
              <a:buClrTx/>
              <a:buFontTx/>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pPr>
            <a:r>
              <a:rPr lang="en-GB" dirty="0" smtClean="0">
                <a:ea typeface="DejaVu Sans" charset="0"/>
                <a:cs typeface="DejaVu Sans" charset="0"/>
              </a:rPr>
              <a:t>Usually at the</a:t>
            </a:r>
            <a:r>
              <a:rPr lang="en-GB" baseline="0" dirty="0" smtClean="0">
                <a:ea typeface="DejaVu Sans" charset="0"/>
                <a:cs typeface="DejaVu Sans" charset="0"/>
              </a:rPr>
              <a:t> end of a working day. But this really depends on whether, and how, you are working with others.</a:t>
            </a:r>
            <a:endParaRPr lang="en-GB" dirty="0">
              <a:ea typeface="DejaVu Sans" charset="0"/>
              <a:cs typeface="DejaVu Sans" charset="0"/>
            </a:endParaRPr>
          </a:p>
        </p:txBody>
      </p:sp>
    </p:spTree>
    <p:extLst>
      <p:ext uri="{BB962C8B-B14F-4D97-AF65-F5344CB8AC3E}">
        <p14:creationId xmlns:p14="http://schemas.microsoft.com/office/powerpoint/2010/main" val="264372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374775" y="763588"/>
            <a:ext cx="500538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cs typeface="Times New Roman"/>
              </a:rPr>
              <a:t>See</a:t>
            </a:r>
            <a:r>
              <a:rPr lang="en-US" baseline="0" dirty="0" smtClean="0">
                <a:cs typeface="Times New Roman"/>
              </a:rPr>
              <a:t> also:</a:t>
            </a:r>
          </a:p>
          <a:p>
            <a:r>
              <a:rPr lang="en-US" baseline="0" dirty="0" smtClean="0">
                <a:cs typeface="Times New Roman"/>
              </a:rPr>
              <a:t>“Getting started with your software and our project site”: </a:t>
            </a:r>
            <a:r>
              <a:rPr lang="en-GB" dirty="0" smtClean="0">
                <a:hlinkClick r:id="rId3"/>
              </a:rPr>
              <a:t>http://soundsoftware.ac.uk/getting-started-soundsoftware-code-site</a:t>
            </a:r>
            <a:endParaRPr lang="en-GB" dirty="0" smtClean="0"/>
          </a:p>
          <a:p>
            <a:r>
              <a:rPr lang="en-US" dirty="0" smtClean="0">
                <a:cs typeface="Times New Roman"/>
              </a:rPr>
              <a:t>“Unit</a:t>
            </a:r>
            <a:r>
              <a:rPr lang="en-US" baseline="0" dirty="0" smtClean="0">
                <a:cs typeface="Times New Roman"/>
              </a:rPr>
              <a:t> testing: Why bother?”: </a:t>
            </a:r>
            <a:r>
              <a:rPr lang="en-GB" dirty="0" smtClean="0">
                <a:hlinkClick r:id="rId4"/>
              </a:rPr>
              <a:t>http://soundsoftware.ac.uk/unit-testing-why-bother</a:t>
            </a:r>
            <a:endParaRPr lang="en-US" dirty="0" smtClean="0">
              <a:cs typeface="Times New Roman"/>
            </a:endParaRPr>
          </a:p>
          <a:p>
            <a:r>
              <a:rPr lang="en-US" dirty="0" smtClean="0">
                <a:cs typeface="Times New Roman"/>
              </a:rPr>
              <a:t>“Open source software </a:t>
            </a:r>
            <a:r>
              <a:rPr lang="en-US" dirty="0" err="1" smtClean="0">
                <a:cs typeface="Times New Roman"/>
              </a:rPr>
              <a:t>licences</a:t>
            </a:r>
            <a:r>
              <a:rPr lang="en-US" dirty="0" smtClean="0">
                <a:cs typeface="Times New Roman"/>
              </a:rPr>
              <a:t> explained”: </a:t>
            </a:r>
            <a:r>
              <a:rPr lang="en-GB" dirty="0" smtClean="0">
                <a:hlinkClick r:id="rId5"/>
              </a:rPr>
              <a:t>http://soundsoftware.ac.uk/open-source-software-licences-explained</a:t>
            </a:r>
            <a:endParaRPr lang="en-US" dirty="0">
              <a:cs typeface="Times New Roman"/>
            </a:endParaRPr>
          </a:p>
        </p:txBody>
      </p:sp>
    </p:spTree>
    <p:extLst>
      <p:ext uri="{BB962C8B-B14F-4D97-AF65-F5344CB8AC3E}">
        <p14:creationId xmlns:p14="http://schemas.microsoft.com/office/powerpoint/2010/main" val="158701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371600" y="763588"/>
            <a:ext cx="501173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4421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371600" y="763588"/>
            <a:ext cx="5011738" cy="37544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1185863" y="4787900"/>
            <a:ext cx="5389562" cy="3808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For commercial software projects, “The</a:t>
            </a:r>
            <a:r>
              <a:rPr lang="en-US" baseline="0" dirty="0" smtClean="0"/>
              <a:t> data on the percentage of time spent in error removal has varied over the years, but the usual figures are 20-20-20-40. That is, 20 percent for requirements, 20 percent for design, 20 percent for coding (intuition suggests to most programmers that here is where the time is spent, but intuition is very wrong), and 40 percent for error removal”. Quoted in Robert L. Glass, “Facts and Fallacies of Software Engineering”, 2003, from “Building Quality Software”, 1992, by the same author.</a:t>
            </a:r>
          </a:p>
        </p:txBody>
      </p:sp>
    </p:spTree>
    <p:extLst>
      <p:ext uri="{BB962C8B-B14F-4D97-AF65-F5344CB8AC3E}">
        <p14:creationId xmlns:p14="http://schemas.microsoft.com/office/powerpoint/2010/main" val="190553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a:t>
            </a:r>
            <a:r>
              <a:rPr lang="en-US" baseline="0" dirty="0" smtClean="0"/>
              <a:t> series of illustrations of the ways in which we get feedback about what is wrong with our software.</a:t>
            </a:r>
          </a:p>
          <a:p>
            <a:r>
              <a:rPr lang="en-US" baseline="0" dirty="0" smtClean="0"/>
              <a:t>Here I am, with my software…</a:t>
            </a:r>
            <a:endParaRPr lang="en-US" dirty="0"/>
          </a:p>
        </p:txBody>
      </p:sp>
    </p:spTree>
    <p:extLst>
      <p:ext uri="{BB962C8B-B14F-4D97-AF65-F5344CB8AC3E}">
        <p14:creationId xmlns:p14="http://schemas.microsoft.com/office/powerpoint/2010/main" val="183770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 thing</a:t>
            </a:r>
            <a:r>
              <a:rPr lang="en-US" baseline="0" dirty="0" smtClean="0"/>
              <a:t> we do most is simply run experiments, look at the results, and see whether they appear to make sense.</a:t>
            </a:r>
          </a:p>
          <a:p>
            <a:r>
              <a:rPr lang="en-US" baseline="0" dirty="0" smtClean="0"/>
              <a:t>This is obviously useful, though it gives us a somewhat unpredictable amount of feedback, tells us nothing about anything we forgot to measure, and can take an appreciable amount of time.</a:t>
            </a:r>
          </a:p>
          <a:p>
            <a:r>
              <a:rPr lang="en-US" baseline="0" dirty="0" smtClean="0"/>
              <a:t>Also, if we don’t know the expected output of an experiment, we may be unable to distinguish between genuine experimental results and artifacts of errors in the code.</a:t>
            </a:r>
            <a:r>
              <a:rPr lang="en-US" baseline="0" dirty="0"/>
              <a:t> </a:t>
            </a:r>
            <a:r>
              <a:rPr lang="en-US" baseline="0" dirty="0" smtClean="0"/>
              <a:t>At this point, we are relying more on intuition than anything else.</a:t>
            </a:r>
          </a:p>
        </p:txBody>
      </p:sp>
    </p:spTree>
    <p:extLst>
      <p:ext uri="{BB962C8B-B14F-4D97-AF65-F5344CB8AC3E}">
        <p14:creationId xmlns:p14="http://schemas.microsoft.com/office/powerpoint/2010/main" val="311549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In the scientific</a:t>
            </a:r>
            <a:r>
              <a:rPr lang="en-US" baseline="0" dirty="0" smtClean="0"/>
              <a:t> community, in theory we also have a feedback loop like this one: I publish my code, others read or use it (in peer review, when reading a publication, or simply as users) and they give me feedback.</a:t>
            </a:r>
          </a:p>
          <a:p>
            <a:r>
              <a:rPr lang="en-US" dirty="0" smtClean="0"/>
              <a:t>Of course, this only works if we publish code at all!</a:t>
            </a:r>
          </a:p>
          <a:p>
            <a:r>
              <a:rPr lang="en-US" dirty="0" smtClean="0"/>
              <a:t>Even then it is very slow – up</a:t>
            </a:r>
            <a:r>
              <a:rPr lang="en-US" baseline="0" dirty="0" smtClean="0"/>
              <a:t> to two years for journal publications – and unreliable.</a:t>
            </a:r>
          </a:p>
          <a:p>
            <a:r>
              <a:rPr lang="en-US" baseline="0" dirty="0" smtClean="0"/>
              <a:t>Readers and users don’t always supply feedback, and we aren’t always in a position to act meaningfully on it if they do.</a:t>
            </a:r>
            <a:endParaRPr lang="en-US" dirty="0"/>
          </a:p>
        </p:txBody>
      </p:sp>
    </p:spTree>
    <p:extLst>
      <p:ext uri="{BB962C8B-B14F-4D97-AF65-F5344CB8AC3E}">
        <p14:creationId xmlns:p14="http://schemas.microsoft.com/office/powerpoint/2010/main" val="57312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374775" y="763588"/>
            <a:ext cx="5003800" cy="375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185863" y="4787900"/>
            <a:ext cx="5387975" cy="380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An obvious way to get feedback more quickly is to get other people to read over our code before we run any significant</a:t>
            </a:r>
            <a:r>
              <a:rPr lang="en-US" baseline="0" dirty="0" smtClean="0"/>
              <a:t> </a:t>
            </a:r>
            <a:r>
              <a:rPr lang="en-US" dirty="0" smtClean="0"/>
              <a:t>experiments</a:t>
            </a:r>
            <a:r>
              <a:rPr lang="en-US" baseline="0" dirty="0" smtClean="0"/>
              <a:t> with it.</a:t>
            </a:r>
          </a:p>
          <a:p>
            <a:r>
              <a:rPr lang="en-US" baseline="0" dirty="0" smtClean="0"/>
              <a:t>This is known as a code review or code inspection, and is analogous to proof-reading a paper publication.</a:t>
            </a:r>
          </a:p>
          <a:p>
            <a:r>
              <a:rPr lang="en-US" dirty="0" smtClean="0"/>
              <a:t>Code</a:t>
            </a:r>
            <a:r>
              <a:rPr lang="en-US" baseline="0" dirty="0" smtClean="0"/>
              <a:t> reviews are more effective at finding errors than any other commonly used software development technique (Robert L Glass, “Inspections – Some Surprising Findings”, 1999).</a:t>
            </a:r>
            <a:endParaRPr lang="en-US" dirty="0"/>
          </a:p>
        </p:txBody>
      </p:sp>
    </p:spTree>
    <p:extLst>
      <p:ext uri="{BB962C8B-B14F-4D97-AF65-F5344CB8AC3E}">
        <p14:creationId xmlns:p14="http://schemas.microsoft.com/office/powerpoint/2010/main" val="84092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477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76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52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720725"/>
            <a:ext cx="2333625" cy="6207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720725"/>
            <a:ext cx="6853237" cy="6207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50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477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751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46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55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2782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957388"/>
            <a:ext cx="4592637"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57388"/>
            <a:ext cx="4594225"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04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13"/>
            <a:ext cx="8694737" cy="1258887"/>
          </a:xfrm>
        </p:spPr>
        <p:txBody>
          <a:bodyPr/>
          <a:lstStyle/>
          <a:p>
            <a:r>
              <a:rPr lang="en-US"/>
              <a:t>Click to edit Master title style</a:t>
            </a:r>
          </a:p>
        </p:txBody>
      </p:sp>
      <p:sp>
        <p:nvSpPr>
          <p:cNvPr id="3" name="Text Placeholder 2"/>
          <p:cNvSpPr>
            <a:spLocks noGrp="1"/>
          </p:cNvSpPr>
          <p:nvPr>
            <p:ph type="body" idx="1"/>
          </p:nvPr>
        </p:nvSpPr>
        <p:spPr>
          <a:xfrm>
            <a:off x="687388"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7388"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100"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100"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08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548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432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788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15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4821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02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720725"/>
            <a:ext cx="2333625" cy="6207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720725"/>
            <a:ext cx="6853237" cy="6207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97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0363" y="720725"/>
            <a:ext cx="9339262" cy="879475"/>
          </a:xfrm>
        </p:spPr>
        <p:txBody>
          <a:bodyPr/>
          <a:lstStyle/>
          <a:p>
            <a:r>
              <a:rPr lang="en-US"/>
              <a:t>Click to edit Master title style</a:t>
            </a:r>
          </a:p>
        </p:txBody>
      </p:sp>
    </p:spTree>
    <p:extLst>
      <p:ext uri="{BB962C8B-B14F-4D97-AF65-F5344CB8AC3E}">
        <p14:creationId xmlns:p14="http://schemas.microsoft.com/office/powerpoint/2010/main" val="3867114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477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4080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64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55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77821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957388"/>
            <a:ext cx="4592637"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57388"/>
            <a:ext cx="4594225"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120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13"/>
            <a:ext cx="8694737" cy="1258887"/>
          </a:xfrm>
        </p:spPr>
        <p:txBody>
          <a:bodyPr/>
          <a:lstStyle/>
          <a:p>
            <a:r>
              <a:rPr lang="en-US"/>
              <a:t>Click to edit Master title style</a:t>
            </a:r>
          </a:p>
        </p:txBody>
      </p:sp>
      <p:sp>
        <p:nvSpPr>
          <p:cNvPr id="3" name="Text Placeholder 2"/>
          <p:cNvSpPr>
            <a:spLocks noGrp="1"/>
          </p:cNvSpPr>
          <p:nvPr>
            <p:ph type="body" idx="1"/>
          </p:nvPr>
        </p:nvSpPr>
        <p:spPr>
          <a:xfrm>
            <a:off x="687388"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7388"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100"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100"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51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39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55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38577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91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51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58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595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720725"/>
            <a:ext cx="2333625" cy="6207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720725"/>
            <a:ext cx="6853237" cy="6207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905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477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229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11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55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54899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957388"/>
            <a:ext cx="4592637"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57388"/>
            <a:ext cx="4594225"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170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13"/>
            <a:ext cx="8694737" cy="1258887"/>
          </a:xfrm>
        </p:spPr>
        <p:txBody>
          <a:bodyPr/>
          <a:lstStyle/>
          <a:p>
            <a:r>
              <a:rPr lang="en-US"/>
              <a:t>Click to edit Master title style</a:t>
            </a:r>
          </a:p>
        </p:txBody>
      </p:sp>
      <p:sp>
        <p:nvSpPr>
          <p:cNvPr id="3" name="Text Placeholder 2"/>
          <p:cNvSpPr>
            <a:spLocks noGrp="1"/>
          </p:cNvSpPr>
          <p:nvPr>
            <p:ph type="body" idx="1"/>
          </p:nvPr>
        </p:nvSpPr>
        <p:spPr>
          <a:xfrm>
            <a:off x="687388"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7388"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100"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100"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3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957388"/>
            <a:ext cx="4592637"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57388"/>
            <a:ext cx="4594225" cy="4970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306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6252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75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547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9745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425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720725"/>
            <a:ext cx="2333625" cy="6207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720725"/>
            <a:ext cx="6853237" cy="6207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452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477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129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0946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55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44128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957388"/>
            <a:ext cx="4595812"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957388"/>
            <a:ext cx="45974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63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13"/>
            <a:ext cx="8694737" cy="1258887"/>
          </a:xfrm>
        </p:spPr>
        <p:txBody>
          <a:bodyPr/>
          <a:lstStyle/>
          <a:p>
            <a:r>
              <a:rPr lang="en-US"/>
              <a:t>Click to edit Master title style</a:t>
            </a:r>
          </a:p>
        </p:txBody>
      </p:sp>
      <p:sp>
        <p:nvSpPr>
          <p:cNvPr id="3" name="Text Placeholder 2"/>
          <p:cNvSpPr>
            <a:spLocks noGrp="1"/>
          </p:cNvSpPr>
          <p:nvPr>
            <p:ph type="body" idx="1"/>
          </p:nvPr>
        </p:nvSpPr>
        <p:spPr>
          <a:xfrm>
            <a:off x="687388"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7388"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100"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100"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225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13"/>
            <a:ext cx="8694737" cy="1258887"/>
          </a:xfrm>
        </p:spPr>
        <p:txBody>
          <a:bodyPr/>
          <a:lstStyle/>
          <a:p>
            <a:r>
              <a:rPr lang="en-US"/>
              <a:t>Click to edit Master title style</a:t>
            </a:r>
          </a:p>
        </p:txBody>
      </p:sp>
      <p:sp>
        <p:nvSpPr>
          <p:cNvPr id="3" name="Text Placeholder 2"/>
          <p:cNvSpPr>
            <a:spLocks noGrp="1"/>
          </p:cNvSpPr>
          <p:nvPr>
            <p:ph type="body" idx="1"/>
          </p:nvPr>
        </p:nvSpPr>
        <p:spPr>
          <a:xfrm>
            <a:off x="687388"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7388"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100" y="1641475"/>
            <a:ext cx="42640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100" y="2417763"/>
            <a:ext cx="4264025" cy="43862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016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7408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206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809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6751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419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720725"/>
            <a:ext cx="2335212" cy="6215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720725"/>
            <a:ext cx="6858000" cy="6215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69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96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86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2333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316163"/>
            <a:ext cx="3251200" cy="4144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931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60363" y="720725"/>
            <a:ext cx="93392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360363" y="1957388"/>
            <a:ext cx="9339262" cy="497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Line 3"/>
          <p:cNvSpPr>
            <a:spLocks noChangeShapeType="1"/>
          </p:cNvSpPr>
          <p:nvPr/>
        </p:nvSpPr>
        <p:spPr bwMode="auto">
          <a:xfrm>
            <a:off x="360363" y="720725"/>
            <a:ext cx="9359900" cy="1588"/>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Line 4"/>
          <p:cNvSpPr>
            <a:spLocks noChangeShapeType="1"/>
          </p:cNvSpPr>
          <p:nvPr/>
        </p:nvSpPr>
        <p:spPr bwMode="auto">
          <a:xfrm>
            <a:off x="360363" y="6840538"/>
            <a:ext cx="9359900" cy="1587"/>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6908800"/>
            <a:ext cx="2686050"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3E442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2pPr>
      <a:lvl3pPr marL="11430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3pPr>
      <a:lvl4pPr marL="16002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4pPr>
      <a:lvl5pPr marL="20574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360363" y="720725"/>
            <a:ext cx="9359900" cy="1588"/>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0" name="Line 2"/>
          <p:cNvSpPr>
            <a:spLocks noChangeShapeType="1"/>
          </p:cNvSpPr>
          <p:nvPr/>
        </p:nvSpPr>
        <p:spPr bwMode="auto">
          <a:xfrm>
            <a:off x="360363" y="6840538"/>
            <a:ext cx="9359900" cy="1587"/>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6908800"/>
            <a:ext cx="2686050"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363" y="6948488"/>
            <a:ext cx="852487"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5"/>
          <p:cNvSpPr>
            <a:spLocks noGrp="1" noChangeArrowheads="1"/>
          </p:cNvSpPr>
          <p:nvPr>
            <p:ph type="title"/>
          </p:nvPr>
        </p:nvSpPr>
        <p:spPr bwMode="auto">
          <a:xfrm>
            <a:off x="360363" y="720725"/>
            <a:ext cx="93392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2054" name="Rectangle 6"/>
          <p:cNvSpPr>
            <a:spLocks noGrp="1" noChangeArrowheads="1"/>
          </p:cNvSpPr>
          <p:nvPr>
            <p:ph type="body" idx="1"/>
          </p:nvPr>
        </p:nvSpPr>
        <p:spPr bwMode="auto">
          <a:xfrm>
            <a:off x="360363" y="1957388"/>
            <a:ext cx="9339262" cy="497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3E442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2pPr>
      <a:lvl3pPr marL="11430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3pPr>
      <a:lvl4pPr marL="16002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4pPr>
      <a:lvl5pPr marL="20574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360363" y="720725"/>
            <a:ext cx="9359900" cy="1588"/>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4" name="Line 2"/>
          <p:cNvSpPr>
            <a:spLocks noChangeShapeType="1"/>
          </p:cNvSpPr>
          <p:nvPr/>
        </p:nvSpPr>
        <p:spPr bwMode="auto">
          <a:xfrm>
            <a:off x="360363" y="6840538"/>
            <a:ext cx="9359900" cy="1587"/>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6908800"/>
            <a:ext cx="2686050"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0363" y="6948488"/>
            <a:ext cx="852487"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Grp="1" noChangeArrowheads="1"/>
          </p:cNvSpPr>
          <p:nvPr>
            <p:ph type="title"/>
          </p:nvPr>
        </p:nvSpPr>
        <p:spPr bwMode="auto">
          <a:xfrm>
            <a:off x="360363" y="720725"/>
            <a:ext cx="93392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3078" name="Rectangle 6"/>
          <p:cNvSpPr>
            <a:spLocks noGrp="1" noChangeArrowheads="1"/>
          </p:cNvSpPr>
          <p:nvPr>
            <p:ph type="body" idx="1"/>
          </p:nvPr>
        </p:nvSpPr>
        <p:spPr bwMode="auto">
          <a:xfrm>
            <a:off x="360363" y="1957388"/>
            <a:ext cx="9339262" cy="497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3E442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2pPr>
      <a:lvl3pPr marL="11430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3pPr>
      <a:lvl4pPr marL="16002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4pPr>
      <a:lvl5pPr marL="20574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360363" y="720725"/>
            <a:ext cx="9359900" cy="1588"/>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8" name="Line 2"/>
          <p:cNvSpPr>
            <a:spLocks noChangeShapeType="1"/>
          </p:cNvSpPr>
          <p:nvPr/>
        </p:nvSpPr>
        <p:spPr bwMode="auto">
          <a:xfrm>
            <a:off x="360363" y="6840538"/>
            <a:ext cx="9359900" cy="1587"/>
          </a:xfrm>
          <a:prstGeom prst="line">
            <a:avLst/>
          </a:prstGeom>
          <a:noFill/>
          <a:ln w="28800">
            <a:solidFill>
              <a:srgbClr val="A9B6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6908800"/>
            <a:ext cx="2686050"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0363" y="6948488"/>
            <a:ext cx="852487"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title"/>
          </p:nvPr>
        </p:nvSpPr>
        <p:spPr bwMode="auto">
          <a:xfrm>
            <a:off x="360363" y="720725"/>
            <a:ext cx="93392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4102" name="Rectangle 6"/>
          <p:cNvSpPr>
            <a:spLocks noGrp="1" noChangeArrowheads="1"/>
          </p:cNvSpPr>
          <p:nvPr>
            <p:ph type="body" idx="1"/>
          </p:nvPr>
        </p:nvSpPr>
        <p:spPr bwMode="auto">
          <a:xfrm>
            <a:off x="360363" y="1957388"/>
            <a:ext cx="9339262" cy="497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3E442C"/>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3E442C"/>
          </a:solidFill>
          <a:latin typeface="Gillius ADF No2" pitchFamily="32" charset="0"/>
          <a:ea typeface="DejaVu Sans" charset="0"/>
          <a:cs typeface="DejaVu Sans" charset="0"/>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2pPr>
      <a:lvl3pPr marL="11430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3pPr>
      <a:lvl4pPr marL="16002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4pPr>
      <a:lvl5pPr marL="2057400" indent="-228600" algn="l" defTabSz="449263"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3E442C"/>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5121" name="Line 1"/>
          <p:cNvSpPr>
            <a:spLocks noChangeShapeType="1"/>
          </p:cNvSpPr>
          <p:nvPr/>
        </p:nvSpPr>
        <p:spPr bwMode="auto">
          <a:xfrm>
            <a:off x="360363" y="720725"/>
            <a:ext cx="9358312" cy="1588"/>
          </a:xfrm>
          <a:prstGeom prst="line">
            <a:avLst/>
          </a:prstGeom>
          <a:noFill/>
          <a:ln w="28800">
            <a:solidFill>
              <a:srgbClr val="A9B6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 name="Line 2"/>
          <p:cNvSpPr>
            <a:spLocks noChangeShapeType="1"/>
          </p:cNvSpPr>
          <p:nvPr/>
        </p:nvSpPr>
        <p:spPr bwMode="auto">
          <a:xfrm>
            <a:off x="360363" y="6840538"/>
            <a:ext cx="9358312" cy="1587"/>
          </a:xfrm>
          <a:prstGeom prst="line">
            <a:avLst/>
          </a:prstGeom>
          <a:noFill/>
          <a:ln w="28800">
            <a:solidFill>
              <a:srgbClr val="A9B6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512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6908800"/>
            <a:ext cx="2684463"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p:cNvSpPr>
            <a:spLocks noGrp="1" noChangeArrowheads="1"/>
          </p:cNvSpPr>
          <p:nvPr>
            <p:ph type="title"/>
          </p:nvPr>
        </p:nvSpPr>
        <p:spPr bwMode="auto">
          <a:xfrm>
            <a:off x="360363" y="720725"/>
            <a:ext cx="9345612"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5125" name="Rectangle 5"/>
          <p:cNvSpPr>
            <a:spLocks noGrp="1" noChangeArrowheads="1"/>
          </p:cNvSpPr>
          <p:nvPr>
            <p:ph type="body" idx="1"/>
          </p:nvPr>
        </p:nvSpPr>
        <p:spPr bwMode="auto">
          <a:xfrm>
            <a:off x="360363" y="1957388"/>
            <a:ext cx="9345612"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00" tIns="50400" rIns="100800" bIns="504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mj-ea"/>
          <a:cs typeface="+mj-cs"/>
        </a:defRPr>
      </a:lvl1pPr>
      <a:lvl2pPr marL="742950" indent="-28575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2pPr>
      <a:lvl3pPr marL="11430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3pPr>
      <a:lvl4pPr marL="16002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4pPr>
      <a:lvl5pPr marL="20574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5pPr>
      <a:lvl6pPr marL="25146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6pPr>
      <a:lvl7pPr marL="29718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7pPr>
      <a:lvl8pPr marL="34290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8pPr>
      <a:lvl9pPr marL="3886200" indent="-228600" algn="l" defTabSz="449263" rtl="0" fontAlgn="base" hangingPunct="0">
        <a:lnSpc>
          <a:spcPct val="102000"/>
        </a:lnSpc>
        <a:spcBef>
          <a:spcPct val="0"/>
        </a:spcBef>
        <a:spcAft>
          <a:spcPct val="0"/>
        </a:spcAft>
        <a:buClr>
          <a:srgbClr val="000000"/>
        </a:buClr>
        <a:buSzPct val="100000"/>
        <a:buFont typeface="Times New Roman" panose="02020603050405020304" pitchFamily="18" charset="0"/>
        <a:defRPr sz="4400">
          <a:solidFill>
            <a:srgbClr val="FFFFFF"/>
          </a:solidFill>
          <a:latin typeface="Gillius ADF No2" pitchFamily="32" charset="0"/>
          <a:ea typeface="DejaVu Sans" charset="0"/>
          <a:cs typeface="DejaVu Sans" charset="0"/>
        </a:defRPr>
      </a:lvl9pPr>
    </p:titleStyle>
    <p:bodyStyle>
      <a:lvl1pPr marL="342900" indent="-342900" algn="l" defTabSz="449263" rtl="0" fontAlgn="base" hangingPunct="0">
        <a:lnSpc>
          <a:spcPct val="102000"/>
        </a:lnSpc>
        <a:spcBef>
          <a:spcPct val="0"/>
        </a:spcBef>
        <a:spcAft>
          <a:spcPts val="1413"/>
        </a:spcAft>
        <a:buClr>
          <a:srgbClr val="000000"/>
        </a:buClr>
        <a:buSzPct val="100000"/>
        <a:buFont typeface="Times New Roman" panose="02020603050405020304" pitchFamily="18" charset="0"/>
        <a:defRPr sz="2600" kern="1200">
          <a:solidFill>
            <a:srgbClr val="3E442C"/>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anose="02020603050405020304" pitchFamily="18" charset="0"/>
        <a:defRPr sz="2600" kern="1200">
          <a:solidFill>
            <a:srgbClr val="3E442C"/>
          </a:solidFill>
          <a:latin typeface="+mn-lt"/>
          <a:ea typeface="+mn-ea"/>
          <a:cs typeface="+mn-cs"/>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anose="02020603050405020304" pitchFamily="18" charset="0"/>
        <a:defRPr sz="2600" kern="1200">
          <a:solidFill>
            <a:srgbClr val="3E442C"/>
          </a:solidFill>
          <a:latin typeface="+mn-lt"/>
          <a:ea typeface="+mn-ea"/>
          <a:cs typeface="+mn-cs"/>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anose="02020603050405020304" pitchFamily="18" charset="0"/>
        <a:defRPr sz="2600" kern="1200">
          <a:solidFill>
            <a:srgbClr val="3E442C"/>
          </a:solidFill>
          <a:latin typeface="+mn-lt"/>
          <a:ea typeface="+mn-ea"/>
          <a:cs typeface="+mn-cs"/>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3E442C"/>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900113"/>
            <a:ext cx="4530725" cy="34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ChangeArrowheads="1"/>
          </p:cNvSpPr>
          <p:nvPr/>
        </p:nvSpPr>
        <p:spPr bwMode="auto">
          <a:xfrm>
            <a:off x="6686550" y="6896100"/>
            <a:ext cx="3060700" cy="539750"/>
          </a:xfrm>
          <a:prstGeom prst="rect">
            <a:avLst/>
          </a:prstGeom>
          <a:solidFill>
            <a:srgbClr val="FDFAF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1" name="Text Box 3"/>
          <p:cNvSpPr txBox="1">
            <a:spLocks noChangeArrowheads="1"/>
          </p:cNvSpPr>
          <p:nvPr/>
        </p:nvSpPr>
        <p:spPr bwMode="auto">
          <a:xfrm>
            <a:off x="360363" y="2160588"/>
            <a:ext cx="9358312"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9pPr>
          </a:lstStyle>
          <a:p>
            <a:pPr>
              <a:buClrTx/>
              <a:buFontTx/>
              <a:buNone/>
            </a:pPr>
            <a:r>
              <a:rPr lang="en-GB" sz="4400" b="1">
                <a:solidFill>
                  <a:srgbClr val="3E442C"/>
                </a:solidFill>
              </a:rPr>
              <a:t>Pointers to more effective</a:t>
            </a:r>
            <a:br>
              <a:rPr lang="en-GB" sz="4400" b="1">
                <a:solidFill>
                  <a:srgbClr val="3E442C"/>
                </a:solidFill>
              </a:rPr>
            </a:br>
            <a:r>
              <a:rPr lang="en-GB" sz="4400" b="1">
                <a:solidFill>
                  <a:srgbClr val="3E442C"/>
                </a:solidFill>
              </a:rPr>
              <a:t>software &amp; data in audio research</a:t>
            </a:r>
          </a:p>
        </p:txBody>
      </p:sp>
      <p:sp>
        <p:nvSpPr>
          <p:cNvPr id="7172" name="Text Box 4"/>
          <p:cNvSpPr txBox="1">
            <a:spLocks noChangeArrowheads="1"/>
          </p:cNvSpPr>
          <p:nvPr/>
        </p:nvSpPr>
        <p:spPr bwMode="auto">
          <a:xfrm>
            <a:off x="360363" y="4356100"/>
            <a:ext cx="9358312" cy="230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254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Gillius ADF No2" pitchFamily="32" charset="0"/>
                <a:ea typeface="DejaVu Sans" charset="0"/>
                <a:cs typeface="DejaVu Sans" charset="0"/>
              </a:defRPr>
            </a:lvl9pPr>
          </a:lstStyle>
          <a:p>
            <a:pPr algn="r">
              <a:spcBef>
                <a:spcPts val="650"/>
              </a:spcBef>
              <a:buClrTx/>
              <a:buFontTx/>
              <a:buNone/>
            </a:pPr>
            <a:r>
              <a:rPr lang="en-GB" sz="2600">
                <a:solidFill>
                  <a:srgbClr val="3E442C"/>
                </a:solidFill>
              </a:rPr>
              <a:t>Mark D Plumbley, Chris Cannam, Steve Welburn</a:t>
            </a:r>
          </a:p>
          <a:p>
            <a:pPr algn="r">
              <a:spcBef>
                <a:spcPts val="650"/>
              </a:spcBef>
              <a:buClrTx/>
              <a:buFontTx/>
              <a:buNone/>
            </a:pPr>
            <a:r>
              <a:rPr lang="en-GB" sz="2600">
                <a:solidFill>
                  <a:srgbClr val="3E442C"/>
                </a:solidFill>
              </a:rPr>
              <a:t>Centre for Digital Music</a:t>
            </a:r>
          </a:p>
          <a:p>
            <a:pPr algn="r">
              <a:spcBef>
                <a:spcPts val="650"/>
              </a:spcBef>
              <a:buClrTx/>
              <a:buFontTx/>
              <a:buNone/>
            </a:pPr>
            <a:r>
              <a:rPr lang="en-GB" sz="2600">
                <a:solidFill>
                  <a:srgbClr val="3E442C"/>
                </a:solidFill>
              </a:rPr>
              <a:t>Queen Mary, University of London</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3" y="6948488"/>
            <a:ext cx="852487"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5834" y="720725"/>
            <a:ext cx="8729907" cy="621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5834" y="720725"/>
            <a:ext cx="8729907" cy="621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A philosophical point</a:t>
            </a:r>
          </a:p>
        </p:txBody>
      </p:sp>
      <p:sp>
        <p:nvSpPr>
          <p:cNvPr id="25602"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Much of this involves becoming more comfortable with the idea that </a:t>
            </a:r>
            <a:r>
              <a:rPr lang="en-GB" i="1" dirty="0"/>
              <a:t>someone else will be looking at your </a:t>
            </a:r>
            <a:r>
              <a:rPr lang="en-GB" i="1" dirty="0" smtClean="0"/>
              <a:t>code</a:t>
            </a:r>
            <a:r>
              <a:rPr lang="en-GB" dirty="0" smtClean="0"/>
              <a: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t>
            </a:r>
            <a:r>
              <a:rPr lang="en-US" dirty="0" smtClean="0"/>
              <a:t>We </a:t>
            </a:r>
            <a:r>
              <a:rPr lang="en-US" dirty="0"/>
              <a:t>collaborate on papers; why not </a:t>
            </a:r>
            <a:r>
              <a:rPr lang="en-US" dirty="0" smtClean="0"/>
              <a:t>so much on </a:t>
            </a:r>
            <a:r>
              <a:rPr lang="en-US" dirty="0"/>
              <a:t>code</a:t>
            </a:r>
            <a:r>
              <a:rPr lang="en-US" dirty="0" smtClean="0"/>
              <a:t>?)</a:t>
            </a:r>
            <a:endParaRPr lang="en-US" dirty="0"/>
          </a:p>
          <a:p>
            <a:pPr marL="1082675" indent="-5683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marL="4762"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latin typeface="Gillius ADF No2"/>
              </a:rPr>
              <a:t>Coding with readers in mind makes some things easier:</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latin typeface="Gillius ADF No2"/>
              </a:rPr>
              <a:t>Easier to write comments you'll understand later</a:t>
            </a:r>
            <a:endParaRPr lang="en-GB" dirty="0">
              <a:latin typeface="Gillius ADF No2"/>
            </a:endParaRP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Easier to write testable code</a:t>
            </a:r>
            <a:r>
              <a:rPr lang="en-US" dirty="0"/>
              <a:t>, and to do unit tests</a:t>
            </a:r>
            <a:r>
              <a:rPr lang="en-GB" dirty="0"/>
              <a:t> for it</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Easier to do code </a:t>
            </a:r>
            <a:r>
              <a:rPr lang="en-US" dirty="0"/>
              <a:t>reviews</a:t>
            </a:r>
            <a:endParaRPr lang="en-GB" dirty="0"/>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Easier to contemplate</a:t>
            </a:r>
            <a:r>
              <a:rPr lang="en-GB" dirty="0"/>
              <a:t> publishing it!</a:t>
            </a:r>
            <a:endParaRPr lang="en-GB" dirty="0">
              <a:latin typeface="Gillius ADF No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360363" y="669925"/>
            <a:ext cx="9350375" cy="992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“Code reviews” </a:t>
            </a:r>
          </a:p>
        </p:txBody>
      </p:sp>
      <p:sp>
        <p:nvSpPr>
          <p:cNvPr id="21506" name="Rectangle 2"/>
          <p:cNvSpPr>
            <a:spLocks noGrp="1" noChangeArrowheads="1"/>
          </p:cNvSpPr>
          <p:nvPr>
            <p:ph type="body" idx="4294967295"/>
          </p:nvPr>
        </p:nvSpPr>
        <p:spPr>
          <a:xfrm>
            <a:off x="360363" y="1957388"/>
            <a:ext cx="9344025" cy="4975225"/>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Simply: getting someone else to read your code!</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Can be informal, in a peer setting</a:t>
            </a:r>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use-case reviewing: following the flow from known inputs</a:t>
            </a:r>
          </a:p>
          <a:p>
            <a:pPr marL="1587"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Or a bit more formal</a:t>
            </a:r>
            <a:endParaRPr lang="en-GB" dirty="0"/>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latin typeface="Gillius ADF No2"/>
              </a:rPr>
              <a:t>checklist reviewing: looking for likely </a:t>
            </a:r>
            <a:r>
              <a:rPr lang="en-US" dirty="0" err="1">
                <a:latin typeface="Gillius ADF No2"/>
              </a:rPr>
              <a:t>troublespots</a:t>
            </a:r>
            <a:endParaRPr lang="en-US" dirty="0">
              <a:latin typeface="Gillius ADF No2"/>
            </a:endParaRPr>
          </a:p>
          <a:p>
            <a:pPr marL="1587"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latin typeface="Gillius ADF No2"/>
            </a:endParaRP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latin typeface="Gillius ADF No2"/>
              </a:rPr>
              <a:t>Can move from one to the other through simple </a:t>
            </a:r>
            <a:r>
              <a:rPr lang="en-GB" dirty="0">
                <a:latin typeface="Gillius ADF No2"/>
              </a:rPr>
              <a:t>application of </a:t>
            </a:r>
            <a:r>
              <a:rPr lang="en-US" dirty="0" smtClean="0">
                <a:latin typeface="Gillius ADF No2"/>
              </a:rPr>
              <a:t>experience!</a:t>
            </a:r>
            <a:endParaRPr lang="en-GB" dirty="0">
              <a:latin typeface="Gillius ADF No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360363" y="720725"/>
            <a:ext cx="9340850" cy="881063"/>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Readable code is reviewable code</a:t>
            </a:r>
            <a:endParaRPr lang="en-GB" dirty="0"/>
          </a:p>
        </p:txBody>
      </p:sp>
      <p:sp>
        <p:nvSpPr>
          <p:cNvPr id="22530" name="Rectangle 2"/>
          <p:cNvSpPr>
            <a:spLocks noGrp="1" noChangeArrowheads="1"/>
          </p:cNvSpPr>
          <p:nvPr>
            <p:ph type="body" idx="4294967295"/>
          </p:nvPr>
        </p:nvSpPr>
        <p:spPr>
          <a:xfrm>
            <a:off x="360363" y="1957388"/>
            <a:ext cx="9340850" cy="4972050"/>
          </a:xfrm>
          <a:ln/>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How to make code easier to read</a:t>
            </a:r>
            <a:r>
              <a:rPr lang="en-GB" dirty="0" smtClean="0"/>
              <a:t>?</a:t>
            </a:r>
            <a:endParaRPr lang="en-GB" dirty="0"/>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Sensible </a:t>
            </a:r>
            <a:r>
              <a:rPr lang="en-GB" dirty="0"/>
              <a:t>variable names: distinctive, meaningful, not too </a:t>
            </a:r>
            <a:r>
              <a:rPr lang="en-GB" dirty="0" smtClean="0"/>
              <a:t>long</a:t>
            </a:r>
            <a:endParaRPr lang="en-GB" dirty="0"/>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Slice code up into small </a:t>
            </a:r>
            <a:r>
              <a:rPr lang="en-US" dirty="0"/>
              <a:t>functions: one function one </a:t>
            </a:r>
            <a:r>
              <a:rPr lang="en-US" dirty="0" smtClean="0"/>
              <a:t>purpose</a:t>
            </a:r>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Plan functions by </a:t>
            </a:r>
            <a:r>
              <a:rPr lang="en-GB" dirty="0"/>
              <a:t>thinking about </a:t>
            </a:r>
            <a:r>
              <a:rPr lang="en-GB" dirty="0" smtClean="0"/>
              <a:t>inputs </a:t>
            </a:r>
            <a:r>
              <a:rPr lang="en-GB" dirty="0"/>
              <a:t>and outputs first</a:t>
            </a:r>
            <a:br>
              <a:rPr lang="en-GB" dirty="0"/>
            </a:br>
            <a:r>
              <a:rPr lang="en-GB" dirty="0" smtClean="0"/>
              <a:t>(the </a:t>
            </a:r>
            <a:r>
              <a:rPr lang="en-GB" dirty="0"/>
              <a:t>API), rather than how they’ll work internally</a:t>
            </a:r>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Write </a:t>
            </a:r>
            <a:r>
              <a:rPr lang="en-GB" dirty="0"/>
              <a:t>comments that explain the why, not the how</a:t>
            </a:r>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But: “Don't </a:t>
            </a:r>
            <a:r>
              <a:rPr lang="en-US" dirty="0"/>
              <a:t>comment it, fix it”</a:t>
            </a:r>
            <a:r>
              <a:rPr lang="en-GB" dirty="0"/>
              <a:t> </a:t>
            </a:r>
          </a:p>
          <a:p>
            <a:pPr marL="457200" indent="-45720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Can </a:t>
            </a:r>
            <a:r>
              <a:rPr lang="en-US" dirty="0"/>
              <a:t>you read your code </a:t>
            </a:r>
            <a:r>
              <a:rPr lang="en-US" dirty="0" smtClean="0"/>
              <a:t>aloud?</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360363" y="669925"/>
            <a:ext cx="9350375" cy="992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Code reviews? No problem</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1584325"/>
            <a:ext cx="5759450" cy="482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3"/>
          <p:cNvSpPr txBox="1">
            <a:spLocks noChangeArrowheads="1"/>
          </p:cNvSpPr>
          <p:nvPr/>
        </p:nvSpPr>
        <p:spPr bwMode="auto">
          <a:xfrm>
            <a:off x="6859588" y="5832475"/>
            <a:ext cx="2859087"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illius ADF No2" pitchFamily="32" charset="0"/>
                <a:ea typeface="DejaVu Sans" charset="0"/>
                <a:cs typeface="DejaVu Sans" charset="0"/>
              </a:defRPr>
            </a:lvl9pPr>
          </a:lstStyle>
          <a:p>
            <a:pPr>
              <a:buClrTx/>
              <a:buFontTx/>
              <a:buNone/>
            </a:pPr>
            <a:r>
              <a:rPr lang="en-GB" sz="1600">
                <a:solidFill>
                  <a:srgbClr val="000000"/>
                </a:solidFill>
              </a:rPr>
              <a:t>Dunsmore, Roper, Wood, 2000.</a:t>
            </a:r>
          </a:p>
          <a:p>
            <a:pPr>
              <a:buClrTx/>
              <a:buFontTx/>
              <a:buNone/>
            </a:pPr>
            <a:r>
              <a:rPr lang="en-GB" sz="1600">
                <a:solidFill>
                  <a:srgbClr val="000000"/>
                </a:solidFill>
              </a:rPr>
              <a:t>From </a:t>
            </a:r>
            <a:r>
              <a:rPr lang="en-GB" sz="1600" i="1">
                <a:solidFill>
                  <a:srgbClr val="000000"/>
                </a:solidFill>
              </a:rPr>
              <a:t>Best-Kept Secrets of</a:t>
            </a:r>
            <a:br>
              <a:rPr lang="en-GB" sz="1600" i="1">
                <a:solidFill>
                  <a:srgbClr val="000000"/>
                </a:solidFill>
              </a:rPr>
            </a:br>
            <a:r>
              <a:rPr lang="en-GB" sz="1600" i="1">
                <a:solidFill>
                  <a:srgbClr val="000000"/>
                </a:solidFill>
              </a:rPr>
              <a:t>Peer Code Review</a:t>
            </a:r>
            <a:r>
              <a:rPr lang="en-GB" sz="1600">
                <a:solidFill>
                  <a:srgbClr val="000000"/>
                </a:solidFill>
              </a:rPr>
              <a:t>, Cohen, 2006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360363" y="669925"/>
            <a:ext cx="9350375" cy="992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what is it?</a:t>
            </a:r>
          </a:p>
        </p:txBody>
      </p:sp>
      <p:sp>
        <p:nvSpPr>
          <p:cNvPr id="24578"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 </a:t>
            </a:r>
            <a:r>
              <a:rPr lang="en-GB" i="1" dirty="0" smtClean="0"/>
              <a:t>unit test</a:t>
            </a:r>
            <a:r>
              <a:rPr lang="en-GB" dirty="0" smtClean="0"/>
              <a:t> is </a:t>
            </a:r>
            <a:r>
              <a:rPr lang="en-GB" dirty="0"/>
              <a:t>a bit of code that calls one of your functions, gives it some input, and tells you whether it returned the right result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Write a set of these, and you have a </a:t>
            </a:r>
            <a:r>
              <a:rPr lang="en-GB" i="1" dirty="0" smtClean="0"/>
              <a:t>test suite</a:t>
            </a:r>
            <a:endParaRPr lang="en-GB" i="1"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 </a:t>
            </a:r>
            <a:r>
              <a:rPr lang="en-GB" i="1" dirty="0" smtClean="0"/>
              <a:t>test framework</a:t>
            </a:r>
            <a:r>
              <a:rPr lang="en-GB" dirty="0" smtClean="0"/>
              <a:t> </a:t>
            </a:r>
            <a:r>
              <a:rPr lang="en-GB" dirty="0"/>
              <a:t>can help you write them more quickly; there's at least one for every programming language and environment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Should be set up so you can run all tests in one </a:t>
            </a:r>
            <a:r>
              <a:rPr lang="en-GB" dirty="0" smtClean="0"/>
              <a:t>go, quickly</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60363" y="669925"/>
            <a:ext cx="9350375" cy="992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what's it for?</a:t>
            </a:r>
          </a:p>
        </p:txBody>
      </p:sp>
      <p:sp>
        <p:nvSpPr>
          <p:cNvPr id="26626"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An automated way of ensuring</a:t>
            </a:r>
            <a:r>
              <a:rPr lang="en-GB" dirty="0" smtClean="0"/>
              <a: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That your code's </a:t>
            </a:r>
            <a:r>
              <a:rPr lang="en-GB" dirty="0" smtClean="0"/>
              <a:t>API works (i.e. that others can use it)</a:t>
            </a:r>
            <a:endParaRPr lang="en-GB" dirty="0" smtClean="0"/>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That the individual parts of your code work correctly</a:t>
            </a:r>
            <a:endParaRPr lang="en-GB" dirty="0"/>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That you don't break your code when changing it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Also useful when developing a tricky algorithm (using test-first, or test-driven development)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questions</a:t>
            </a:r>
          </a:p>
        </p:txBody>
      </p:sp>
      <p:sp>
        <p:nvSpPr>
          <p:cNvPr id="27650"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“How </a:t>
            </a:r>
            <a:r>
              <a:rPr lang="en-GB" dirty="0" smtClean="0"/>
              <a:t>do I write tests when </a:t>
            </a:r>
            <a:r>
              <a:rPr lang="en-GB" dirty="0"/>
              <a:t>I don't know what results to expect</a:t>
            </a:r>
            <a:r>
              <a:rPr lang="en-GB" dirty="0" smtClean="0"/>
              <a:t>?”</a:t>
            </a:r>
          </a:p>
        </p:txBody>
      </p:sp>
    </p:spTree>
    <p:extLst>
      <p:ext uri="{BB962C8B-B14F-4D97-AF65-F5344CB8AC3E}">
        <p14:creationId xmlns:p14="http://schemas.microsoft.com/office/powerpoint/2010/main" val="11867142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questions</a:t>
            </a:r>
          </a:p>
        </p:txBody>
      </p:sp>
      <p:sp>
        <p:nvSpPr>
          <p:cNvPr id="27650"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“How </a:t>
            </a:r>
            <a:r>
              <a:rPr lang="en-GB" dirty="0" smtClean="0"/>
              <a:t>do I write tests when </a:t>
            </a:r>
            <a:r>
              <a:rPr lang="en-GB" dirty="0"/>
              <a:t>I don't know what results to expect</a:t>
            </a:r>
            <a:r>
              <a:rPr lang="en-GB" dirty="0" smtClean="0"/>
              <a: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latin typeface="Gillius ADF No2"/>
              </a:rPr>
              <a:t>Break </a:t>
            </a:r>
            <a:r>
              <a:rPr lang="en-GB" dirty="0">
                <a:latin typeface="Gillius ADF No2"/>
              </a:rPr>
              <a:t>it down into functions whose behaviour you can </a:t>
            </a:r>
            <a:r>
              <a:rPr lang="en-GB" dirty="0"/>
              <a:t>predict</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Test individual components, not the whole </a:t>
            </a:r>
            <a:r>
              <a:rPr lang="en-GB" dirty="0" smtClean="0"/>
              <a:t>thing</a:t>
            </a:r>
            <a:endParaRPr lang="en-GB" dirty="0">
              <a:latin typeface="Gillius ADF No2"/>
            </a:endParaRP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Gillius ADF No2"/>
              </a:rPr>
              <a:t>Testable code is also more readable </a:t>
            </a:r>
            <a:r>
              <a:rPr lang="en-GB" dirty="0" smtClean="0">
                <a:latin typeface="Gillius ADF No2"/>
              </a:rPr>
              <a:t>code (and so more reviewable code, and…)</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latin typeface="Gillius ADF No2"/>
            </a:endParaRP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Unit testing is about trying to ensure that </a:t>
            </a:r>
            <a:r>
              <a:rPr lang="en-GB" i="1" dirty="0"/>
              <a:t>the code implements the </a:t>
            </a:r>
            <a:r>
              <a:rPr lang="en-GB" i="1" dirty="0" smtClean="0"/>
              <a:t>method</a:t>
            </a:r>
            <a:r>
              <a:rPr lang="en-US" dirty="0" smtClean="0"/>
              <a:t>—</a:t>
            </a:r>
            <a:r>
              <a:rPr lang="en-GB" dirty="0" smtClean="0"/>
              <a:t>not </a:t>
            </a:r>
            <a:r>
              <a:rPr lang="en-GB" dirty="0"/>
              <a:t>that </a:t>
            </a:r>
            <a:r>
              <a:rPr lang="en-GB" i="1" dirty="0"/>
              <a:t>the method is the right 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Research software: The Question</a:t>
            </a:r>
          </a:p>
        </p:txBody>
      </p:sp>
      <p:sp>
        <p:nvSpPr>
          <p:cNvPr id="8194" name="Rectangle 2"/>
          <p:cNvSpPr>
            <a:spLocks noGrp="1" noChangeArrowheads="1"/>
          </p:cNvSpPr>
          <p:nvPr>
            <p:ph type="body" idx="4294967295"/>
          </p:nvPr>
        </p:nvSpPr>
        <p:spPr>
          <a:xfrm>
            <a:off x="360363" y="1957388"/>
            <a:ext cx="9344025" cy="4975225"/>
          </a:xfrm>
          <a:ln/>
        </p:spPr>
        <p:txBody>
          <a:bodyPr/>
          <a:lstStyle/>
          <a:p>
            <a:pPr lvl="1" indent="-280988">
              <a:buClrTx/>
              <a:buFontTx/>
              <a:buNone/>
              <a:tabLst>
                <a:tab pos="742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sz="3200"/>
              <a:t>“How do you</a:t>
            </a:r>
            <a:r>
              <a:rPr lang="en-GB" sz="3200" i="1"/>
              <a:t> </a:t>
            </a:r>
            <a:r>
              <a:rPr lang="en-GB" sz="3200"/>
              <a:t>know your code implements your method at all?”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questions</a:t>
            </a:r>
          </a:p>
        </p:txBody>
      </p:sp>
      <p:sp>
        <p:nvSpPr>
          <p:cNvPr id="27650"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“How </a:t>
            </a:r>
            <a:r>
              <a:rPr lang="en-GB" dirty="0" smtClean="0"/>
              <a:t>do I write tests when I don’t know what results to expect?”</a:t>
            </a:r>
            <a:endParaRPr lang="en-GB" dirty="0"/>
          </a:p>
          <a:p>
            <a:pPr lvl="1"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smtClean="0">
              <a:latin typeface="Gillius ADF No2"/>
            </a:endParaRPr>
          </a:p>
          <a:p>
            <a:pPr lvl="1"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dirty="0" smtClean="0">
                <a:latin typeface="Gillius ADF No2"/>
              </a:rPr>
              <a:t>“</a:t>
            </a:r>
            <a:r>
              <a:rPr lang="en-US" i="1" dirty="0" smtClean="0">
                <a:latin typeface="Gillius ADF No2"/>
              </a:rPr>
              <a:t>...if </a:t>
            </a:r>
            <a:r>
              <a:rPr lang="en-US" i="1" dirty="0">
                <a:latin typeface="Gillius ADF No2"/>
              </a:rPr>
              <a:t>we</a:t>
            </a:r>
            <a:r>
              <a:rPr lang="en-GB" i="1" dirty="0">
                <a:latin typeface="Gillius ADF No2"/>
              </a:rPr>
              <a:t>’</a:t>
            </a:r>
            <a:r>
              <a:rPr lang="en-US" i="1" dirty="0" err="1">
                <a:latin typeface="Gillius ADF No2"/>
              </a:rPr>
              <a:t>ve</a:t>
            </a:r>
            <a:r>
              <a:rPr lang="en-US" i="1" dirty="0">
                <a:latin typeface="Gillius ADF No2"/>
              </a:rPr>
              <a:t> learned anything from </a:t>
            </a:r>
            <a:r>
              <a:rPr lang="en-GB" i="1" dirty="0"/>
              <a:t>the agile movement in the </a:t>
            </a:r>
            <a:r>
              <a:rPr lang="en-US" i="1" dirty="0"/>
              <a:t>last 15 years, it</a:t>
            </a:r>
            <a:r>
              <a:rPr lang="en-GB" i="1" dirty="0"/>
              <a:t>’</a:t>
            </a:r>
            <a:r>
              <a:rPr lang="en-US" i="1" dirty="0"/>
              <a:t>s </a:t>
            </a:r>
            <a:r>
              <a:rPr lang="en-GB" i="1" dirty="0"/>
              <a:t>that the </a:t>
            </a:r>
            <a:r>
              <a:rPr lang="en-US" i="1" dirty="0"/>
              <a:t>more improvisatory your development process </a:t>
            </a:r>
            <a:r>
              <a:rPr lang="en-GB" i="1" dirty="0"/>
              <a:t>is, the </a:t>
            </a:r>
            <a:r>
              <a:rPr lang="en-US" i="1" dirty="0"/>
              <a:t>more important careful craftsmanship is as well—unless, of course, you don</a:t>
            </a:r>
            <a:r>
              <a:rPr lang="en-GB" i="1" dirty="0"/>
              <a:t>’</a:t>
            </a:r>
            <a:r>
              <a:rPr lang="en-US" i="1" dirty="0"/>
              <a:t>t care whether your programs are producing correct answers or not.</a:t>
            </a:r>
            <a:r>
              <a:rPr lang="en-GB" i="1" dirty="0" smtClean="0"/>
              <a:t>”</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1"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http</a:t>
            </a:r>
            <a:r>
              <a:rPr lang="en-US" dirty="0"/>
              <a:t>://software-carpentry.org/2012/09/not-really-disjoint/</a:t>
            </a:r>
            <a:endParaRPr lang="en-GB" i="1" dirty="0"/>
          </a:p>
        </p:txBody>
      </p:sp>
    </p:spTree>
    <p:extLst>
      <p:ext uri="{BB962C8B-B14F-4D97-AF65-F5344CB8AC3E}">
        <p14:creationId xmlns:p14="http://schemas.microsoft.com/office/powerpoint/2010/main" val="2869698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Unit testing questions</a:t>
            </a:r>
          </a:p>
        </p:txBody>
      </p:sp>
      <p:sp>
        <p:nvSpPr>
          <p:cNvPr id="28674"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“What sort of test data and test cases should I write?”</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Gillius ADF No2"/>
              </a:rPr>
              <a:t>The simplest possible ones</a:t>
            </a:r>
            <a:r>
              <a:rPr lang="en-GB" dirty="0" smtClean="0">
                <a:latin typeface="Gillius ADF No2"/>
              </a:rPr>
              <a:t>!</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latin typeface="Gillius ADF No2"/>
              </a:rPr>
              <a:t>Include a “null” input test (e.g. silent signal)</a:t>
            </a:r>
            <a:endParaRPr lang="en-GB" dirty="0">
              <a:latin typeface="Gillius ADF No2"/>
            </a:endParaRP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“But I have big data sets and complex results!”</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Gillius ADF No2"/>
              </a:rPr>
              <a:t>Don't use real-world </a:t>
            </a:r>
            <a:r>
              <a:rPr lang="en-GB" dirty="0" smtClean="0">
                <a:latin typeface="Gillius ADF No2"/>
              </a:rPr>
              <a:t>data: </a:t>
            </a:r>
            <a:r>
              <a:rPr lang="en-GB" dirty="0">
                <a:latin typeface="Gillius ADF No2"/>
              </a:rPr>
              <a:t>that's a different kind of test</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Look for the </a:t>
            </a:r>
            <a:r>
              <a:rPr lang="en-GB" dirty="0">
                <a:latin typeface="Gillius ADF No2"/>
              </a:rPr>
              <a:t>smallest </a:t>
            </a:r>
            <a:r>
              <a:rPr lang="en-GB" dirty="0"/>
              <a:t>possible input to test a given behaviour</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a:t>
            </a:r>
            <a:endParaRPr lang="en-GB" dirty="0"/>
          </a:p>
        </p:txBody>
      </p:sp>
      <p:sp>
        <p:nvSpPr>
          <p:cNvPr id="3" name="Content Placeholder 2"/>
          <p:cNvSpPr>
            <a:spLocks noGrp="1"/>
          </p:cNvSpPr>
          <p:nvPr>
            <p:ph idx="1"/>
          </p:nvPr>
        </p:nvSpPr>
        <p:spPr/>
        <p:txBody>
          <a:bodyPr/>
          <a:lstStyle/>
          <a:p>
            <a:r>
              <a:rPr lang="en-GB" dirty="0" smtClean="0"/>
              <a:t>Audio-to-note system for solo vocal music recordings:</a:t>
            </a:r>
            <a:br>
              <a:rPr lang="en-GB" dirty="0" smtClean="0"/>
            </a:br>
            <a:r>
              <a:rPr lang="en-GB" dirty="0" smtClean="0"/>
              <a:t>http://code.soundsoftware.ac.uk/projects/cepstral-pitchtracker</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Short-time Fourier transform using FFT library</a:t>
            </a:r>
          </a:p>
          <a:p>
            <a:pPr marL="457200" indent="-457200">
              <a:buFont typeface="Arial" panose="020B0604020202020204" pitchFamily="34" charset="0"/>
              <a:buChar char="•"/>
            </a:pPr>
            <a:r>
              <a:rPr lang="en-GB" dirty="0" smtClean="0"/>
              <a:t>Transform to </a:t>
            </a:r>
            <a:r>
              <a:rPr lang="en-GB" dirty="0" err="1" smtClean="0"/>
              <a:t>cepstral</a:t>
            </a:r>
            <a:r>
              <a:rPr lang="en-GB" dirty="0" smtClean="0"/>
              <a:t> domain</a:t>
            </a:r>
          </a:p>
          <a:p>
            <a:pPr marL="457200" indent="-457200">
              <a:buFont typeface="Arial" panose="020B0604020202020204" pitchFamily="34" charset="0"/>
              <a:buChar char="•"/>
            </a:pPr>
            <a:r>
              <a:rPr lang="en-GB" dirty="0" smtClean="0"/>
              <a:t>Peak finder and interpolator</a:t>
            </a:r>
          </a:p>
          <a:p>
            <a:pPr marL="457200" indent="-457200">
              <a:buFont typeface="Arial" panose="020B0604020202020204" pitchFamily="34" charset="0"/>
              <a:buChar char="•"/>
            </a:pPr>
            <a:r>
              <a:rPr lang="en-GB" dirty="0" smtClean="0"/>
              <a:t>Multi-agent method for identifying candidate notes</a:t>
            </a:r>
            <a:endParaRPr lang="en-GB" dirty="0"/>
          </a:p>
        </p:txBody>
      </p:sp>
    </p:spTree>
    <p:extLst>
      <p:ext uri="{BB962C8B-B14F-4D97-AF65-F5344CB8AC3E}">
        <p14:creationId xmlns:p14="http://schemas.microsoft.com/office/powerpoint/2010/main" val="325447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a:t>
            </a:r>
            <a:endParaRPr lang="en-GB" dirty="0"/>
          </a:p>
        </p:txBody>
      </p:sp>
      <p:sp>
        <p:nvSpPr>
          <p:cNvPr id="3" name="Content Placeholder 2"/>
          <p:cNvSpPr>
            <a:spLocks noGrp="1"/>
          </p:cNvSpPr>
          <p:nvPr>
            <p:ph idx="1"/>
          </p:nvPr>
        </p:nvSpPr>
        <p:spPr/>
        <p:txBody>
          <a:bodyPr/>
          <a:lstStyle/>
          <a:p>
            <a:pPr marL="0" indent="0"/>
            <a:r>
              <a:rPr lang="en-GB" dirty="0" smtClean="0"/>
              <a:t>We don’t know what output we expect for real-world data,</a:t>
            </a:r>
            <a:br>
              <a:rPr lang="en-GB" dirty="0" smtClean="0"/>
            </a:br>
            <a:r>
              <a:rPr lang="en-GB" dirty="0" smtClean="0"/>
              <a:t>but each of its components can be tested</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Short-time Fourier transform using FFT library</a:t>
            </a:r>
            <a:r>
              <a:rPr lang="en-GB" dirty="0"/>
              <a:t> ✔</a:t>
            </a:r>
            <a:endParaRPr lang="en-GB" dirty="0" smtClean="0"/>
          </a:p>
          <a:p>
            <a:pPr marL="457200" indent="-457200">
              <a:buFont typeface="Arial" panose="020B0604020202020204" pitchFamily="34" charset="0"/>
              <a:buChar char="•"/>
            </a:pPr>
            <a:r>
              <a:rPr lang="en-GB" dirty="0" smtClean="0"/>
              <a:t>Transform to </a:t>
            </a:r>
            <a:r>
              <a:rPr lang="en-GB" dirty="0" err="1" smtClean="0"/>
              <a:t>cepstral</a:t>
            </a:r>
            <a:r>
              <a:rPr lang="en-GB" dirty="0" smtClean="0"/>
              <a:t> domain </a:t>
            </a:r>
            <a:r>
              <a:rPr lang="en-GB" dirty="0"/>
              <a:t>✔</a:t>
            </a:r>
            <a:endParaRPr lang="en-GB" dirty="0" smtClean="0"/>
          </a:p>
          <a:p>
            <a:pPr marL="457200" indent="-457200">
              <a:buFont typeface="Arial" panose="020B0604020202020204" pitchFamily="34" charset="0"/>
              <a:buChar char="•"/>
            </a:pPr>
            <a:r>
              <a:rPr lang="en-GB" dirty="0" smtClean="0"/>
              <a:t>Peak finder and interpolator </a:t>
            </a:r>
            <a:r>
              <a:rPr lang="en-GB" dirty="0"/>
              <a:t>✔</a:t>
            </a:r>
            <a:endParaRPr lang="en-GB" dirty="0" smtClean="0"/>
          </a:p>
          <a:p>
            <a:pPr marL="457200" indent="-457200">
              <a:buFont typeface="Arial" panose="020B0604020202020204" pitchFamily="34" charset="0"/>
              <a:buChar char="•"/>
            </a:pPr>
            <a:r>
              <a:rPr lang="en-GB" dirty="0" smtClean="0"/>
              <a:t>Multi-agent method for identifying candidate notes</a:t>
            </a:r>
            <a:r>
              <a:rPr lang="en-GB" dirty="0"/>
              <a:t> </a:t>
            </a:r>
            <a:r>
              <a:rPr lang="en-GB" dirty="0" smtClean="0"/>
              <a:t>✔</a:t>
            </a:r>
          </a:p>
        </p:txBody>
      </p:sp>
    </p:spTree>
    <p:extLst>
      <p:ext uri="{BB962C8B-B14F-4D97-AF65-F5344CB8AC3E}">
        <p14:creationId xmlns:p14="http://schemas.microsoft.com/office/powerpoint/2010/main" val="312047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60363" y="669925"/>
            <a:ext cx="9355137" cy="998538"/>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Version control</a:t>
            </a:r>
          </a:p>
        </p:txBody>
      </p:sp>
      <p:sp>
        <p:nvSpPr>
          <p:cNvPr id="29698" name="Text Box 2"/>
          <p:cNvSpPr txBox="1">
            <a:spLocks noChangeArrowheads="1"/>
          </p:cNvSpPr>
          <p:nvPr/>
        </p:nvSpPr>
        <p:spPr bwMode="auto">
          <a:xfrm>
            <a:off x="360363" y="1957388"/>
            <a:ext cx="935513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546100" indent="-452438">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1pPr>
            <a:lvl2pPr>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2pPr>
            <a:lvl3pPr>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3pPr>
            <a:lvl4pPr>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4pPr>
            <a:lvl5pPr>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46100"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 pos="9529763" algn="l"/>
              </a:tabLst>
              <a:defRPr>
                <a:solidFill>
                  <a:srgbClr val="FFFFFF"/>
                </a:solidFill>
                <a:latin typeface="Gillius ADF No2" pitchFamily="32" charset="0"/>
                <a:ea typeface="DejaVu Sans" charset="0"/>
                <a:cs typeface="DejaVu Sans" charset="0"/>
              </a:defRPr>
            </a:lvl9pPr>
          </a:lstStyle>
          <a:p>
            <a:pPr hangingPunct="0">
              <a:spcBef>
                <a:spcPts val="650"/>
              </a:spcBef>
              <a:buClrTx/>
              <a:buFontTx/>
              <a:buNone/>
            </a:pPr>
            <a:r>
              <a:rPr lang="en-GB" sz="2600">
                <a:solidFill>
                  <a:srgbClr val="3E442C"/>
                </a:solidFill>
              </a:rPr>
              <a:t>Software to help keep track of changes made to files</a:t>
            </a:r>
          </a:p>
          <a:p>
            <a:pPr hangingPunct="0">
              <a:spcBef>
                <a:spcPts val="650"/>
              </a:spcBef>
              <a:buClrTx/>
              <a:buFontTx/>
              <a:buNone/>
            </a:pPr>
            <a:endParaRPr lang="en-GB" sz="2600">
              <a:solidFill>
                <a:srgbClr val="3E442C"/>
              </a:solidFill>
            </a:endParaRPr>
          </a:p>
          <a:p>
            <a:pPr hangingPunct="0">
              <a:spcBef>
                <a:spcPts val="650"/>
              </a:spcBef>
              <a:buFont typeface="Arial" panose="020B0604020202020204" pitchFamily="34" charset="0"/>
              <a:buChar char="•"/>
            </a:pPr>
            <a:r>
              <a:rPr lang="en-GB" sz="2600">
                <a:solidFill>
                  <a:srgbClr val="3E442C"/>
                </a:solidFill>
              </a:rPr>
              <a:t>Tracks the </a:t>
            </a:r>
            <a:r>
              <a:rPr lang="en-GB" sz="2600" b="1">
                <a:solidFill>
                  <a:srgbClr val="3E442C"/>
                </a:solidFill>
              </a:rPr>
              <a:t>history </a:t>
            </a:r>
            <a:r>
              <a:rPr lang="en-GB" sz="2600">
                <a:solidFill>
                  <a:srgbClr val="3E442C"/>
                </a:solidFill>
              </a:rPr>
              <a:t>of your work</a:t>
            </a:r>
          </a:p>
          <a:p>
            <a:pPr hangingPunct="0">
              <a:spcBef>
                <a:spcPts val="650"/>
              </a:spcBef>
              <a:buFont typeface="Arial" panose="020B0604020202020204" pitchFamily="34" charset="0"/>
              <a:buChar char="•"/>
            </a:pPr>
            <a:r>
              <a:rPr lang="en-GB" sz="2600">
                <a:solidFill>
                  <a:srgbClr val="3E442C"/>
                </a:solidFill>
              </a:rPr>
              <a:t>Helps you </a:t>
            </a:r>
            <a:r>
              <a:rPr lang="en-GB" sz="2600" b="1">
                <a:solidFill>
                  <a:srgbClr val="3E442C"/>
                </a:solidFill>
              </a:rPr>
              <a:t>collaborate </a:t>
            </a:r>
            <a:r>
              <a:rPr lang="en-GB" sz="2600">
                <a:solidFill>
                  <a:srgbClr val="3E442C"/>
                </a:solidFill>
              </a:rPr>
              <a:t>with others</a:t>
            </a:r>
          </a:p>
          <a:p>
            <a:pPr hangingPunct="0">
              <a:spcBef>
                <a:spcPts val="650"/>
              </a:spcBef>
              <a:buClrTx/>
              <a:buFontTx/>
              <a:buNone/>
            </a:pPr>
            <a:endParaRPr lang="en-GB" sz="2600">
              <a:solidFill>
                <a:srgbClr val="3E442C"/>
              </a:solidFill>
            </a:endParaRPr>
          </a:p>
          <a:p>
            <a:pPr hangingPunct="0">
              <a:spcBef>
                <a:spcPts val="650"/>
              </a:spcBef>
              <a:buClrTx/>
              <a:buFontTx/>
              <a:buNone/>
            </a:pPr>
            <a:r>
              <a:rPr lang="en-GB" sz="2600">
                <a:solidFill>
                  <a:srgbClr val="3E442C"/>
                </a:solidFill>
              </a:rPr>
              <a:t>Popular examples include git, Mercurial, Subversion</a:t>
            </a:r>
          </a:p>
          <a:p>
            <a:pPr hangingPunct="0">
              <a:spcBef>
                <a:spcPts val="650"/>
              </a:spcBef>
              <a:buClrTx/>
              <a:buFontTx/>
              <a:buNone/>
            </a:pPr>
            <a:endParaRPr lang="en-GB" sz="2600">
              <a:solidFill>
                <a:srgbClr val="3E442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360363" y="720725"/>
            <a:ext cx="9351962" cy="893763"/>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Keeping track of history</a:t>
            </a:r>
          </a:p>
        </p:txBody>
      </p:sp>
      <p:sp>
        <p:nvSpPr>
          <p:cNvPr id="30722" name="Text Box 2"/>
          <p:cNvSpPr txBox="1">
            <a:spLocks noChangeArrowheads="1"/>
          </p:cNvSpPr>
          <p:nvPr/>
        </p:nvSpPr>
        <p:spPr bwMode="auto">
          <a:xfrm>
            <a:off x="360363" y="1957388"/>
            <a:ext cx="9351962"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4025" indent="-454025">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1pPr>
            <a:lvl2pPr>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2pPr>
            <a:lvl3pPr>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3pPr>
            <a:lvl4pPr>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4pPr>
            <a:lvl5pPr>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solidFill>
                  <a:srgbClr val="FFFFFF"/>
                </a:solidFill>
                <a:latin typeface="Gillius ADF No2" pitchFamily="32" charset="0"/>
                <a:ea typeface="DejaVu Sans" charset="0"/>
                <a:cs typeface="DejaVu Sans" charset="0"/>
              </a:defRPr>
            </a:lvl9pPr>
          </a:lstStyle>
          <a:p>
            <a:pPr hangingPunct="0">
              <a:spcBef>
                <a:spcPts val="650"/>
              </a:spcBef>
              <a:buFont typeface="Arial" panose="020B0604020202020204" pitchFamily="34" charset="0"/>
              <a:buChar char="•"/>
            </a:pPr>
            <a:r>
              <a:rPr lang="en-GB" sz="2600" dirty="0">
                <a:solidFill>
                  <a:srgbClr val="3E442C"/>
                </a:solidFill>
              </a:rPr>
              <a:t>How do you get back to that working version you had yesterday?</a:t>
            </a:r>
          </a:p>
          <a:p>
            <a:pPr hangingPunct="0">
              <a:spcBef>
                <a:spcPts val="650"/>
              </a:spcBef>
              <a:buFont typeface="Arial" panose="020B0604020202020204" pitchFamily="34" charset="0"/>
              <a:buChar char="•"/>
            </a:pPr>
            <a:r>
              <a:rPr lang="en-GB" sz="2600" dirty="0">
                <a:solidFill>
                  <a:srgbClr val="3E442C"/>
                </a:solidFill>
              </a:rPr>
              <a:t>How do you get from </a:t>
            </a:r>
            <a:r>
              <a:rPr lang="en-GB" sz="2600" dirty="0" smtClean="0">
                <a:solidFill>
                  <a:srgbClr val="3E442C"/>
                </a:solidFill>
              </a:rPr>
              <a:t>“</a:t>
            </a:r>
            <a:r>
              <a:rPr lang="en-GB" sz="2600" dirty="0" smtClean="0">
                <a:solidFill>
                  <a:srgbClr val="3E442C"/>
                </a:solidFill>
              </a:rPr>
              <a:t>it’s </a:t>
            </a:r>
            <a:r>
              <a:rPr lang="en-GB" sz="2600" dirty="0">
                <a:solidFill>
                  <a:srgbClr val="3E442C"/>
                </a:solidFill>
              </a:rPr>
              <a:t>not working</a:t>
            </a:r>
            <a:r>
              <a:rPr lang="en-GB" sz="2600" dirty="0" smtClean="0">
                <a:solidFill>
                  <a:srgbClr val="3E442C"/>
                </a:solidFill>
              </a:rPr>
              <a:t>!” </a:t>
            </a:r>
            <a:r>
              <a:rPr lang="en-GB" sz="2600" dirty="0">
                <a:solidFill>
                  <a:srgbClr val="3E442C"/>
                </a:solidFill>
              </a:rPr>
              <a:t>to understanding what went wrong?</a:t>
            </a:r>
          </a:p>
          <a:p>
            <a:pPr hangingPunct="0">
              <a:spcBef>
                <a:spcPts val="650"/>
              </a:spcBef>
              <a:buFont typeface="Arial" panose="020B0604020202020204" pitchFamily="34" charset="0"/>
              <a:buChar char="•"/>
            </a:pPr>
            <a:r>
              <a:rPr lang="en-GB" sz="2600" dirty="0">
                <a:solidFill>
                  <a:srgbClr val="3E442C"/>
                </a:solidFill>
              </a:rPr>
              <a:t>How would you repeat the experiments from that journal paper you wrote last year?</a:t>
            </a:r>
          </a:p>
          <a:p>
            <a:pPr hangingPunct="0">
              <a:spcBef>
                <a:spcPts val="650"/>
              </a:spcBef>
              <a:buClrTx/>
              <a:buFontTx/>
              <a:buNone/>
            </a:pPr>
            <a:endParaRPr lang="en-GB" sz="2600" dirty="0">
              <a:solidFill>
                <a:srgbClr val="3E442C"/>
              </a:solidFill>
            </a:endParaRPr>
          </a:p>
          <a:p>
            <a:pPr hangingPunct="0">
              <a:spcBef>
                <a:spcPts val="650"/>
              </a:spcBef>
              <a:buClrTx/>
              <a:buFontTx/>
              <a:buNone/>
            </a:pPr>
            <a:endParaRPr lang="en-GB" sz="2600" dirty="0">
              <a:solidFill>
                <a:srgbClr val="3E442C"/>
              </a:solidFill>
            </a:endParaRPr>
          </a:p>
          <a:p>
            <a:pPr hangingPunct="0">
              <a:spcBef>
                <a:spcPts val="650"/>
              </a:spcBef>
              <a:buClrTx/>
              <a:buFontTx/>
              <a:buNone/>
            </a:pPr>
            <a:endParaRPr lang="en-GB" sz="2600" dirty="0">
              <a:solidFill>
                <a:srgbClr val="3E442C"/>
              </a:solidFill>
            </a:endParaRPr>
          </a:p>
          <a:p>
            <a:pPr hangingPunct="0">
              <a:spcBef>
                <a:spcPts val="650"/>
              </a:spcBef>
              <a:buClrTx/>
              <a:buFontTx/>
              <a:buNone/>
            </a:pPr>
            <a:endParaRPr lang="en-GB" sz="2600" dirty="0">
              <a:solidFill>
                <a:srgbClr val="3E442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Collaborating... with yourself!</a:t>
            </a:r>
          </a:p>
        </p:txBody>
      </p:sp>
      <p:sp>
        <p:nvSpPr>
          <p:cNvPr id="31746"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5613" indent="-452438">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1pPr>
            <a:lvl2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2pPr>
            <a:lvl3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3pPr>
            <a:lvl4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4pPr>
            <a:lvl5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9pPr>
          </a:lstStyle>
          <a:p>
            <a:pPr hangingPunct="0">
              <a:spcBef>
                <a:spcPts val="650"/>
              </a:spcBef>
              <a:buClrTx/>
              <a:buFontTx/>
              <a:buNone/>
            </a:pPr>
            <a:r>
              <a:rPr lang="en-GB" sz="2600">
                <a:solidFill>
                  <a:srgbClr val="3E442C"/>
                </a:solidFill>
              </a:rPr>
              <a:t>You need to run the same software on your laptop at home and the server in the lab: </a:t>
            </a:r>
          </a:p>
          <a:p>
            <a:pPr hangingPunct="0">
              <a:spcBef>
                <a:spcPts val="650"/>
              </a:spcBef>
              <a:buFont typeface="Arial" panose="020B0604020202020204" pitchFamily="34" charset="0"/>
              <a:buChar char="•"/>
            </a:pPr>
            <a:r>
              <a:rPr lang="en-GB" sz="2600">
                <a:solidFill>
                  <a:srgbClr val="3E442C"/>
                </a:solidFill>
              </a:rPr>
              <a:t>How do you get the code onto both?</a:t>
            </a:r>
          </a:p>
          <a:p>
            <a:pPr hangingPunct="0">
              <a:spcBef>
                <a:spcPts val="650"/>
              </a:spcBef>
              <a:buFont typeface="Arial" panose="020B0604020202020204" pitchFamily="34" charset="0"/>
              <a:buChar char="•"/>
            </a:pPr>
            <a:r>
              <a:rPr lang="en-GB" sz="2600">
                <a:solidFill>
                  <a:srgbClr val="3E442C"/>
                </a:solidFill>
              </a:rPr>
              <a:t>How do you </a:t>
            </a:r>
            <a:r>
              <a:rPr lang="en-GB" sz="2600" i="1">
                <a:solidFill>
                  <a:srgbClr val="3E442C"/>
                </a:solidFill>
              </a:rPr>
              <a:t>verify</a:t>
            </a:r>
            <a:r>
              <a:rPr lang="en-GB" sz="2600">
                <a:solidFill>
                  <a:srgbClr val="3E442C"/>
                </a:solidFill>
              </a:rPr>
              <a:t> that you have the same code on both?</a:t>
            </a:r>
          </a:p>
          <a:p>
            <a:pPr hangingPunct="0">
              <a:spcBef>
                <a:spcPts val="650"/>
              </a:spcBef>
              <a:buClrTx/>
              <a:buFontTx/>
              <a:buNone/>
            </a:pPr>
            <a:endParaRPr lang="en-GB" sz="2600">
              <a:solidFill>
                <a:srgbClr val="3E442C"/>
              </a:solidFill>
            </a:endParaRPr>
          </a:p>
          <a:p>
            <a:pPr hangingPunct="0">
              <a:spcBef>
                <a:spcPts val="650"/>
              </a:spcBef>
              <a:buClrTx/>
              <a:buFontTx/>
              <a:buNone/>
            </a:pPr>
            <a:endParaRPr lang="en-GB" sz="2600">
              <a:solidFill>
                <a:srgbClr val="3E442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Collaborating with others</a:t>
            </a:r>
          </a:p>
        </p:txBody>
      </p:sp>
      <p:sp>
        <p:nvSpPr>
          <p:cNvPr id="32770"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5613" indent="-452438">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1pPr>
            <a:lvl2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2pPr>
            <a:lvl3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3pPr>
            <a:lvl4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4pPr>
            <a:lvl5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9pPr>
          </a:lstStyle>
          <a:p>
            <a:pPr hangingPunct="0">
              <a:spcBef>
                <a:spcPts val="650"/>
              </a:spcBef>
              <a:buClrTx/>
              <a:buFontTx/>
              <a:buNone/>
            </a:pPr>
            <a:r>
              <a:rPr lang="en-GB" sz="2600">
                <a:solidFill>
                  <a:srgbClr val="3E442C"/>
                </a:solidFill>
              </a:rPr>
              <a:t>You're working on code or a paper with a colleague... </a:t>
            </a:r>
          </a:p>
          <a:p>
            <a:pPr hangingPunct="0">
              <a:spcBef>
                <a:spcPts val="650"/>
              </a:spcBef>
              <a:buFont typeface="Arial" panose="020B0604020202020204" pitchFamily="34" charset="0"/>
              <a:buChar char="•"/>
            </a:pPr>
            <a:r>
              <a:rPr lang="en-GB" sz="2600">
                <a:solidFill>
                  <a:srgbClr val="3E442C"/>
                </a:solidFill>
              </a:rPr>
              <a:t>How do you find out when they change something?</a:t>
            </a:r>
          </a:p>
          <a:p>
            <a:pPr hangingPunct="0">
              <a:spcBef>
                <a:spcPts val="650"/>
              </a:spcBef>
              <a:buFont typeface="Arial" panose="020B0604020202020204" pitchFamily="34" charset="0"/>
              <a:buChar char="•"/>
            </a:pPr>
            <a:r>
              <a:rPr lang="en-GB" sz="2600">
                <a:solidFill>
                  <a:srgbClr val="3E442C"/>
                </a:solidFill>
              </a:rPr>
              <a:t>How do you merge your changes without getting in a mess?</a:t>
            </a:r>
          </a:p>
          <a:p>
            <a:pPr hangingPunct="0">
              <a:spcBef>
                <a:spcPts val="650"/>
              </a:spcBef>
              <a:buFont typeface="Arial" panose="020B0604020202020204" pitchFamily="34" charset="0"/>
              <a:buChar char="•"/>
            </a:pPr>
            <a:r>
              <a:rPr lang="en-GB" sz="2600">
                <a:solidFill>
                  <a:srgbClr val="3E442C"/>
                </a:solidFill>
              </a:rPr>
              <a:t>How can you find out which of you introduced a bug, and when?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Version control helps with all this</a:t>
            </a:r>
          </a:p>
        </p:txBody>
      </p:sp>
      <p:sp>
        <p:nvSpPr>
          <p:cNvPr id="33794"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5613" indent="-452438">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1pPr>
            <a:lvl2pPr marL="1195388" indent="-73660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2pPr>
            <a:lvl3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3pPr>
            <a:lvl4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4pPr>
            <a:lvl5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9pPr>
          </a:lstStyle>
          <a:p>
            <a:pPr hangingPunct="0">
              <a:spcBef>
                <a:spcPts val="650"/>
              </a:spcBef>
              <a:buClrTx/>
              <a:buFontTx/>
              <a:buNone/>
            </a:pPr>
            <a:r>
              <a:rPr lang="en-GB" sz="2600" dirty="0">
                <a:solidFill>
                  <a:srgbClr val="3E442C"/>
                </a:solidFill>
              </a:rPr>
              <a:t>A version control </a:t>
            </a:r>
            <a:r>
              <a:rPr lang="en-GB" sz="2600" dirty="0" smtClean="0">
                <a:solidFill>
                  <a:srgbClr val="3E442C"/>
                </a:solidFill>
              </a:rPr>
              <a:t>system</a:t>
            </a:r>
          </a:p>
          <a:p>
            <a:pPr marL="460375" indent="-457200" hangingPunct="0">
              <a:spcBef>
                <a:spcPts val="650"/>
              </a:spcBef>
              <a:buClrTx/>
              <a:buFont typeface="Arial" panose="020B0604020202020204" pitchFamily="34" charset="0"/>
              <a:buChar char="•"/>
            </a:pPr>
            <a:r>
              <a:rPr lang="en-GB" sz="2600" dirty="0" smtClean="0">
                <a:solidFill>
                  <a:srgbClr val="3E442C"/>
                </a:solidFill>
              </a:rPr>
              <a:t>Records </a:t>
            </a:r>
            <a:r>
              <a:rPr lang="en-GB" sz="2600" dirty="0">
                <a:solidFill>
                  <a:srgbClr val="3E442C"/>
                </a:solidFill>
              </a:rPr>
              <a:t>your files' history for </a:t>
            </a:r>
            <a:r>
              <a:rPr lang="en-GB" sz="2600" dirty="0" smtClean="0">
                <a:solidFill>
                  <a:srgbClr val="3E442C"/>
                </a:solidFill>
              </a:rPr>
              <a:t>you</a:t>
            </a:r>
          </a:p>
          <a:p>
            <a:pPr marL="460375" indent="-457200" hangingPunct="0">
              <a:spcBef>
                <a:spcPts val="650"/>
              </a:spcBef>
              <a:buClrTx/>
              <a:buFont typeface="Arial" panose="020B0604020202020204" pitchFamily="34" charset="0"/>
              <a:buChar char="•"/>
            </a:pPr>
            <a:r>
              <a:rPr lang="en-GB" sz="2600" dirty="0" smtClean="0">
                <a:solidFill>
                  <a:srgbClr val="3E442C"/>
                </a:solidFill>
              </a:rPr>
              <a:t>Shows </a:t>
            </a:r>
            <a:r>
              <a:rPr lang="en-GB" sz="2600" dirty="0">
                <a:solidFill>
                  <a:srgbClr val="3E442C"/>
                </a:solidFill>
              </a:rPr>
              <a:t>differences between different </a:t>
            </a:r>
            <a:r>
              <a:rPr lang="en-GB" sz="2600" dirty="0" smtClean="0">
                <a:solidFill>
                  <a:srgbClr val="3E442C"/>
                </a:solidFill>
              </a:rPr>
              <a:t>versions</a:t>
            </a:r>
          </a:p>
          <a:p>
            <a:pPr marL="460375" indent="-457200" hangingPunct="0">
              <a:spcBef>
                <a:spcPts val="650"/>
              </a:spcBef>
              <a:buClrTx/>
              <a:buFont typeface="Arial" panose="020B0604020202020204" pitchFamily="34" charset="0"/>
              <a:buChar char="•"/>
            </a:pPr>
            <a:r>
              <a:rPr lang="en-GB" sz="2600" dirty="0" smtClean="0">
                <a:solidFill>
                  <a:srgbClr val="3E442C"/>
                </a:solidFill>
              </a:rPr>
              <a:t>Handles sync </a:t>
            </a:r>
            <a:r>
              <a:rPr lang="en-GB" sz="2600" dirty="0">
                <a:solidFill>
                  <a:srgbClr val="3E442C"/>
                </a:solidFill>
              </a:rPr>
              <a:t>between copies on </a:t>
            </a:r>
            <a:r>
              <a:rPr lang="en-GB" sz="2600" dirty="0" smtClean="0">
                <a:solidFill>
                  <a:srgbClr val="3E442C"/>
                </a:solidFill>
              </a:rPr>
              <a:t>different computers</a:t>
            </a:r>
            <a:endParaRPr lang="en-GB" sz="2600" dirty="0">
              <a:solidFill>
                <a:srgbClr val="3E442C"/>
              </a:solidFill>
            </a:endParaRPr>
          </a:p>
          <a:p>
            <a:pPr marL="3175" indent="0" hangingPunct="0">
              <a:spcBef>
                <a:spcPts val="650"/>
              </a:spcBef>
            </a:pPr>
            <a:endParaRPr lang="en-GB" sz="2600" dirty="0">
              <a:solidFill>
                <a:srgbClr val="3E442C"/>
              </a:solidFill>
            </a:endParaRPr>
          </a:p>
          <a:p>
            <a:pPr hangingPunct="0">
              <a:spcBef>
                <a:spcPts val="650"/>
              </a:spcBef>
              <a:buClrTx/>
              <a:buFontTx/>
              <a:buNone/>
            </a:pPr>
            <a:r>
              <a:rPr lang="en-GB" sz="2600" dirty="0">
                <a:solidFill>
                  <a:srgbClr val="3E442C"/>
                </a:solidFill>
              </a:rPr>
              <a:t>But you do have to work a bit:</a:t>
            </a:r>
          </a:p>
          <a:p>
            <a:pPr hangingPunct="0">
              <a:spcBef>
                <a:spcPts val="650"/>
              </a:spcBef>
              <a:buFont typeface="Arial" panose="020B0604020202020204" pitchFamily="34" charset="0"/>
              <a:buChar char="•"/>
            </a:pPr>
            <a:r>
              <a:rPr lang="en-GB" sz="2600" dirty="0">
                <a:solidFill>
                  <a:srgbClr val="3E442C"/>
                </a:solidFill>
              </a:rPr>
              <a:t>Tell it which files are part of your project</a:t>
            </a:r>
          </a:p>
          <a:p>
            <a:pPr hangingPunct="0">
              <a:spcBef>
                <a:spcPts val="650"/>
              </a:spcBef>
              <a:buFont typeface="Arial" panose="020B0604020202020204" pitchFamily="34" charset="0"/>
              <a:buChar char="•"/>
            </a:pPr>
            <a:r>
              <a:rPr lang="en-GB" sz="2600" dirty="0">
                <a:solidFill>
                  <a:srgbClr val="3E442C"/>
                </a:solidFill>
              </a:rPr>
              <a:t>Tell it when you've changed something</a:t>
            </a:r>
          </a:p>
          <a:p>
            <a:pPr hangingPunct="0">
              <a:spcBef>
                <a:spcPts val="650"/>
              </a:spcBef>
              <a:buFont typeface="Arial" panose="020B0604020202020204" pitchFamily="34" charset="0"/>
              <a:buChar char="•"/>
            </a:pPr>
            <a:r>
              <a:rPr lang="en-GB" sz="2600" dirty="0">
                <a:solidFill>
                  <a:srgbClr val="3E442C"/>
                </a:solidFill>
              </a:rPr>
              <a:t>If two people make </a:t>
            </a:r>
            <a:r>
              <a:rPr lang="en-GB" sz="2600" i="1" dirty="0">
                <a:solidFill>
                  <a:srgbClr val="3E442C"/>
                </a:solidFill>
              </a:rPr>
              <a:t>conflicting</a:t>
            </a:r>
            <a:r>
              <a:rPr lang="en-GB" sz="2600" dirty="0">
                <a:solidFill>
                  <a:srgbClr val="3E442C"/>
                </a:solidFill>
              </a:rPr>
              <a:t> changes, one of them </a:t>
            </a:r>
            <a:r>
              <a:rPr lang="en-GB" sz="2600" dirty="0" smtClean="0">
                <a:solidFill>
                  <a:srgbClr val="3E442C"/>
                </a:solidFill>
              </a:rPr>
              <a:t>must </a:t>
            </a:r>
            <a:r>
              <a:rPr lang="en-GB" sz="2600" i="1" dirty="0" smtClean="0">
                <a:solidFill>
                  <a:srgbClr val="3E442C"/>
                </a:solidFill>
              </a:rPr>
              <a:t>resolve</a:t>
            </a:r>
            <a:r>
              <a:rPr lang="en-GB" sz="2600" dirty="0" smtClean="0">
                <a:solidFill>
                  <a:srgbClr val="3E442C"/>
                </a:solidFill>
              </a:rPr>
              <a:t> </a:t>
            </a:r>
            <a:r>
              <a:rPr lang="en-GB" sz="2600" dirty="0">
                <a:solidFill>
                  <a:srgbClr val="3E442C"/>
                </a:solidFill>
              </a:rPr>
              <a:t>them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Version control systems</a:t>
            </a:r>
          </a:p>
        </p:txBody>
      </p:sp>
      <p:sp>
        <p:nvSpPr>
          <p:cNvPr id="34818"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5613" indent="-452438">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1pPr>
            <a:lvl2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2pPr>
            <a:lvl3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3pPr>
            <a:lvl4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4pPr>
            <a:lvl5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9pPr>
          </a:lstStyle>
          <a:p>
            <a:pPr hangingPunct="0">
              <a:spcBef>
                <a:spcPts val="650"/>
              </a:spcBef>
              <a:buClrTx/>
              <a:buFontTx/>
              <a:buNone/>
            </a:pPr>
            <a:r>
              <a:rPr lang="en-GB" sz="2600" dirty="0">
                <a:solidFill>
                  <a:srgbClr val="3E442C"/>
                </a:solidFill>
              </a:rPr>
              <a:t>Subversion: Centralised</a:t>
            </a:r>
          </a:p>
          <a:p>
            <a:pPr hangingPunct="0">
              <a:spcBef>
                <a:spcPts val="650"/>
              </a:spcBef>
              <a:buFont typeface="Arial" panose="020B0604020202020204" pitchFamily="34" charset="0"/>
              <a:buChar char="•"/>
            </a:pPr>
            <a:r>
              <a:rPr lang="en-GB" sz="2600" dirty="0">
                <a:solidFill>
                  <a:srgbClr val="3E442C"/>
                </a:solidFill>
              </a:rPr>
              <a:t>one server, one repository database</a:t>
            </a:r>
          </a:p>
          <a:p>
            <a:pPr hangingPunct="0">
              <a:spcBef>
                <a:spcPts val="650"/>
              </a:spcBef>
              <a:buFont typeface="Arial" panose="020B0604020202020204" pitchFamily="34" charset="0"/>
              <a:buChar char="•"/>
            </a:pPr>
            <a:r>
              <a:rPr lang="en-GB" sz="2600" dirty="0">
                <a:solidFill>
                  <a:srgbClr val="3E442C"/>
                </a:solidFill>
              </a:rPr>
              <a:t>every commit goes straight to the shared repository</a:t>
            </a:r>
          </a:p>
          <a:p>
            <a:pPr hangingPunct="0">
              <a:spcBef>
                <a:spcPts val="650"/>
              </a:spcBef>
              <a:buClrTx/>
              <a:buFontTx/>
              <a:buNone/>
            </a:pPr>
            <a:endParaRPr lang="en-GB" sz="2600" dirty="0" smtClean="0">
              <a:solidFill>
                <a:srgbClr val="3E442C"/>
              </a:solidFill>
            </a:endParaRPr>
          </a:p>
          <a:p>
            <a:pPr hangingPunct="0">
              <a:spcBef>
                <a:spcPts val="650"/>
              </a:spcBef>
              <a:buClrTx/>
              <a:buFontTx/>
              <a:buNone/>
            </a:pPr>
            <a:r>
              <a:rPr lang="en-GB" sz="2600" dirty="0" smtClean="0">
                <a:solidFill>
                  <a:srgbClr val="3E442C"/>
                </a:solidFill>
              </a:rPr>
              <a:t>Mercurial</a:t>
            </a:r>
            <a:r>
              <a:rPr lang="en-GB" sz="2600" dirty="0">
                <a:solidFill>
                  <a:srgbClr val="3E442C"/>
                </a:solidFill>
              </a:rPr>
              <a:t>, git: Distributed</a:t>
            </a:r>
          </a:p>
          <a:p>
            <a:pPr hangingPunct="0">
              <a:spcBef>
                <a:spcPts val="650"/>
              </a:spcBef>
              <a:buFont typeface="Arial" panose="020B0604020202020204" pitchFamily="34" charset="0"/>
              <a:buChar char="•"/>
            </a:pPr>
            <a:r>
              <a:rPr lang="en-GB" sz="2600" dirty="0">
                <a:solidFill>
                  <a:srgbClr val="3E442C"/>
                </a:solidFill>
              </a:rPr>
              <a:t>every working copy has complete repository in it</a:t>
            </a:r>
          </a:p>
          <a:p>
            <a:pPr hangingPunct="0">
              <a:spcBef>
                <a:spcPts val="650"/>
              </a:spcBef>
              <a:buFont typeface="Arial" panose="020B0604020202020204" pitchFamily="34" charset="0"/>
              <a:buChar char="•"/>
            </a:pPr>
            <a:r>
              <a:rPr lang="en-GB" sz="2600" dirty="0">
                <a:solidFill>
                  <a:srgbClr val="3E442C"/>
                </a:solidFill>
              </a:rPr>
              <a:t>commits are local, then push/pull between computers</a:t>
            </a:r>
          </a:p>
          <a:p>
            <a:pPr hangingPunct="0">
              <a:spcBef>
                <a:spcPts val="650"/>
              </a:spcBef>
              <a:buFont typeface="Arial" panose="020B0604020202020204" pitchFamily="34" charset="0"/>
              <a:buChar char="•"/>
            </a:pPr>
            <a:r>
              <a:rPr lang="en-US" sz="2600" dirty="0">
                <a:solidFill>
                  <a:srgbClr val="3E442C"/>
                </a:solidFill>
              </a:rPr>
              <a:t>e.g. work locally, then push to a remote hosting site</a:t>
            </a:r>
            <a:endParaRPr lang="en-GB" sz="2600" dirty="0">
              <a:solidFill>
                <a:srgbClr val="3E442C"/>
              </a:solidFill>
            </a:endParaRPr>
          </a:p>
          <a:p>
            <a:pPr hangingPunct="0">
              <a:spcBef>
                <a:spcPts val="650"/>
              </a:spcBef>
              <a:buClrTx/>
              <a:buFontTx/>
              <a:buNone/>
            </a:pPr>
            <a:endParaRPr lang="en-GB" sz="2600" dirty="0">
              <a:solidFill>
                <a:srgbClr val="3E442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Validation and verification </a:t>
            </a:r>
          </a:p>
        </p:txBody>
      </p:sp>
      <p:sp>
        <p:nvSpPr>
          <p:cNvPr id="9218"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Validation: Establishing how well your model represents reality</a:t>
            </a:r>
          </a:p>
          <a:p>
            <a:pPr marL="51911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Research papers are expected to do this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Version control hosting sites</a:t>
            </a:r>
          </a:p>
        </p:txBody>
      </p:sp>
      <p:sp>
        <p:nvSpPr>
          <p:cNvPr id="34818"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5613" indent="-452438">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1pPr>
            <a:lvl2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2pPr>
            <a:lvl3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3pPr>
            <a:lvl4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4pPr>
            <a:lvl5pPr>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defRPr>
                <a:solidFill>
                  <a:srgbClr val="FFFFFF"/>
                </a:solidFill>
                <a:latin typeface="Gillius ADF No2" pitchFamily="32" charset="0"/>
                <a:ea typeface="DejaVu Sans" charset="0"/>
                <a:cs typeface="DejaVu Sans" charset="0"/>
              </a:defRPr>
            </a:lvl9pPr>
          </a:lstStyle>
          <a:p>
            <a:pPr marL="3175" indent="0" hangingPunct="0">
              <a:spcBef>
                <a:spcPts val="650"/>
              </a:spcBef>
            </a:pPr>
            <a:r>
              <a:rPr lang="en-GB" sz="2600" dirty="0">
                <a:solidFill>
                  <a:srgbClr val="3E442C"/>
                </a:solidFill>
              </a:rPr>
              <a:t>General-purpose :</a:t>
            </a:r>
          </a:p>
          <a:p>
            <a:pPr hangingPunct="0">
              <a:spcBef>
                <a:spcPts val="650"/>
              </a:spcBef>
              <a:buFont typeface="Arial" panose="020B0604020202020204" pitchFamily="34" charset="0"/>
              <a:buChar char="•"/>
            </a:pPr>
            <a:r>
              <a:rPr lang="en-US" sz="2600" dirty="0" err="1" smtClean="0">
                <a:solidFill>
                  <a:srgbClr val="3E442C"/>
                </a:solidFill>
              </a:rPr>
              <a:t>GitHub</a:t>
            </a:r>
            <a:r>
              <a:rPr lang="en-US" sz="2600" dirty="0" smtClean="0">
                <a:solidFill>
                  <a:srgbClr val="3E442C"/>
                </a:solidFill>
              </a:rPr>
              <a:t>: very </a:t>
            </a:r>
            <a:r>
              <a:rPr lang="en-US" sz="2600" dirty="0">
                <a:solidFill>
                  <a:srgbClr val="3E442C"/>
                </a:solidFill>
              </a:rPr>
              <a:t>popular for sharing </a:t>
            </a:r>
            <a:r>
              <a:rPr lang="en-US" sz="2600" dirty="0" err="1">
                <a:solidFill>
                  <a:srgbClr val="3E442C"/>
                </a:solidFill>
              </a:rPr>
              <a:t>Git</a:t>
            </a:r>
            <a:r>
              <a:rPr lang="en-US" sz="2600" dirty="0">
                <a:solidFill>
                  <a:srgbClr val="3E442C"/>
                </a:solidFill>
              </a:rPr>
              <a:t> repositories</a:t>
            </a:r>
            <a:endParaRPr lang="en-GB" sz="2600" dirty="0">
              <a:solidFill>
                <a:srgbClr val="3E442C"/>
              </a:solidFill>
            </a:endParaRPr>
          </a:p>
          <a:p>
            <a:pPr hangingPunct="0">
              <a:spcBef>
                <a:spcPts val="650"/>
              </a:spcBef>
              <a:buFont typeface="Arial" panose="020B0604020202020204" pitchFamily="34" charset="0"/>
              <a:buChar char="•"/>
            </a:pPr>
            <a:r>
              <a:rPr lang="en-GB" sz="2600" dirty="0" err="1" smtClean="0">
                <a:solidFill>
                  <a:srgbClr val="3E442C"/>
                </a:solidFill>
              </a:rPr>
              <a:t>BitBucket</a:t>
            </a:r>
            <a:r>
              <a:rPr lang="en-GB" sz="2600" dirty="0" smtClean="0">
                <a:solidFill>
                  <a:srgbClr val="3E442C"/>
                </a:solidFill>
              </a:rPr>
              <a:t>: </a:t>
            </a:r>
            <a:r>
              <a:rPr lang="en-GB" sz="2600" dirty="0">
                <a:solidFill>
                  <a:srgbClr val="3E442C"/>
                </a:solidFill>
              </a:rPr>
              <a:t>Git and Mercurial, good private repo support</a:t>
            </a:r>
          </a:p>
          <a:p>
            <a:pPr hangingPunct="0">
              <a:spcBef>
                <a:spcPts val="650"/>
              </a:spcBef>
              <a:buFont typeface="Arial" panose="020B0604020202020204" pitchFamily="34" charset="0"/>
              <a:buChar char="•"/>
            </a:pPr>
            <a:r>
              <a:rPr lang="en-US" sz="2600" dirty="0" err="1" smtClean="0">
                <a:solidFill>
                  <a:srgbClr val="3E442C"/>
                </a:solidFill>
              </a:rPr>
              <a:t>SourceForge</a:t>
            </a:r>
            <a:r>
              <a:rPr lang="en-US" sz="2600" dirty="0" smtClean="0">
                <a:solidFill>
                  <a:srgbClr val="3E442C"/>
                </a:solidFill>
              </a:rPr>
              <a:t>: </a:t>
            </a:r>
            <a:r>
              <a:rPr lang="en-US" sz="2600" dirty="0">
                <a:solidFill>
                  <a:srgbClr val="3E442C"/>
                </a:solidFill>
              </a:rPr>
              <a:t>the </a:t>
            </a:r>
            <a:r>
              <a:rPr lang="en-US" sz="2600" dirty="0" smtClean="0">
                <a:solidFill>
                  <a:srgbClr val="3E442C"/>
                </a:solidFill>
              </a:rPr>
              <a:t>old-school option </a:t>
            </a:r>
            <a:r>
              <a:rPr lang="en-GB" sz="2600" dirty="0" smtClean="0">
                <a:solidFill>
                  <a:srgbClr val="3E442C"/>
                </a:solidFill>
              </a:rPr>
              <a:t>for open source projects</a:t>
            </a:r>
          </a:p>
          <a:p>
            <a:pPr marL="3175" indent="0" hangingPunct="0">
              <a:spcBef>
                <a:spcPts val="650"/>
              </a:spcBef>
            </a:pPr>
            <a:r>
              <a:rPr lang="en-US" sz="2600" dirty="0" smtClean="0">
                <a:solidFill>
                  <a:srgbClr val="3E442C"/>
                </a:solidFill>
              </a:rPr>
              <a:t>Thematic:</a:t>
            </a:r>
          </a:p>
          <a:p>
            <a:pPr hangingPunct="0">
              <a:spcBef>
                <a:spcPts val="650"/>
              </a:spcBef>
              <a:buFont typeface="Arial" panose="020B0604020202020204" pitchFamily="34" charset="0"/>
              <a:buChar char="•"/>
            </a:pPr>
            <a:r>
              <a:rPr lang="en-US" sz="2600" dirty="0" smtClean="0">
                <a:solidFill>
                  <a:srgbClr val="3E442C"/>
                </a:solidFill>
              </a:rPr>
              <a:t>code.soundsoftware.ac.uk: </a:t>
            </a:r>
            <a:r>
              <a:rPr lang="en-US" sz="2600" dirty="0">
                <a:solidFill>
                  <a:srgbClr val="3E442C"/>
                </a:solidFill>
              </a:rPr>
              <a:t>for the UK audio and music research community</a:t>
            </a:r>
            <a:endParaRPr lang="en-GB" sz="2600" dirty="0">
              <a:solidFill>
                <a:srgbClr val="3E442C"/>
              </a:solidFill>
            </a:endParaRPr>
          </a:p>
          <a:p>
            <a:pPr marL="3175" indent="0" hangingPunct="0">
              <a:spcBef>
                <a:spcPts val="650"/>
              </a:spcBef>
            </a:pPr>
            <a:r>
              <a:rPr lang="en-GB" sz="2600" dirty="0">
                <a:solidFill>
                  <a:srgbClr val="3E442C"/>
                </a:solidFill>
              </a:rPr>
              <a:t>Very specific</a:t>
            </a:r>
            <a:r>
              <a:rPr lang="en-US" sz="2600" dirty="0">
                <a:solidFill>
                  <a:srgbClr val="3E442C"/>
                </a:solidFill>
              </a:rPr>
              <a:t>:</a:t>
            </a:r>
            <a:endParaRPr lang="en-GB" sz="2600" dirty="0">
              <a:solidFill>
                <a:srgbClr val="3E442C"/>
              </a:solidFill>
            </a:endParaRPr>
          </a:p>
          <a:p>
            <a:pPr hangingPunct="0">
              <a:spcBef>
                <a:spcPts val="650"/>
              </a:spcBef>
              <a:buFont typeface="Arial" panose="020B0604020202020204" pitchFamily="34" charset="0"/>
              <a:buChar char="•"/>
            </a:pPr>
            <a:r>
              <a:rPr lang="en-GB" sz="2600" dirty="0">
                <a:solidFill>
                  <a:srgbClr val="3E442C"/>
                </a:solidFill>
              </a:rPr>
              <a:t>Does </a:t>
            </a:r>
            <a:r>
              <a:rPr lang="en-US" sz="2600" dirty="0">
                <a:solidFill>
                  <a:srgbClr val="3E442C"/>
                </a:solidFill>
              </a:rPr>
              <a:t>your department provide hosting?</a:t>
            </a:r>
            <a:endParaRPr lang="en-GB" sz="2600" dirty="0">
              <a:solidFill>
                <a:srgbClr val="3E442C"/>
              </a:solidFill>
            </a:endParaRPr>
          </a:p>
          <a:p>
            <a:pPr hangingPunct="0">
              <a:spcBef>
                <a:spcPts val="650"/>
              </a:spcBef>
              <a:buClrTx/>
              <a:buFontTx/>
              <a:buNone/>
            </a:pPr>
            <a:endParaRPr lang="en-GB" sz="2600" dirty="0">
              <a:solidFill>
                <a:srgbClr val="3E442C"/>
              </a:solidFill>
            </a:endParaRPr>
          </a:p>
        </p:txBody>
      </p:sp>
    </p:spTree>
    <p:extLst>
      <p:ext uri="{BB962C8B-B14F-4D97-AF65-F5344CB8AC3E}">
        <p14:creationId xmlns:p14="http://schemas.microsoft.com/office/powerpoint/2010/main" val="3714494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360363" y="720725"/>
            <a:ext cx="9348787" cy="890588"/>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3E442C"/>
                </a:solidFill>
              </a:rPr>
              <a:t>How is that different from Dropbox?</a:t>
            </a:r>
          </a:p>
        </p:txBody>
      </p:sp>
      <p:sp>
        <p:nvSpPr>
          <p:cNvPr id="35842"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3" name="Rectangle 3"/>
          <p:cNvSpPr>
            <a:spLocks noGrp="1" noChangeArrowheads="1"/>
          </p:cNvSpPr>
          <p:nvPr>
            <p:ph type="body" idx="1"/>
          </p:nvPr>
        </p:nvSpPr>
        <p:spPr>
          <a:xfrm>
            <a:off x="360363" y="1957388"/>
            <a:ext cx="9348787" cy="4981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Consistency guarantees:</a:t>
            </a:r>
            <a:endParaRPr lang="en-GB" dirty="0"/>
          </a:p>
          <a:p>
            <a:pPr marL="460375"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Software </a:t>
            </a:r>
            <a:r>
              <a:rPr lang="en-GB" dirty="0"/>
              <a:t>needs to be </a:t>
            </a:r>
            <a:r>
              <a:rPr lang="en-GB" i="1" dirty="0"/>
              <a:t>exactly as written</a:t>
            </a:r>
            <a:r>
              <a:rPr lang="en-GB" dirty="0"/>
              <a:t> across all </a:t>
            </a:r>
            <a:r>
              <a:rPr lang="en-GB" dirty="0" smtClean="0"/>
              <a:t>files</a:t>
            </a:r>
          </a:p>
          <a:p>
            <a:pPr marL="460375"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Files </a:t>
            </a:r>
            <a:r>
              <a:rPr lang="en-GB" dirty="0"/>
              <a:t>changed together must be updated </a:t>
            </a:r>
            <a:r>
              <a:rPr lang="en-GB" dirty="0" smtClean="0"/>
              <a:t>together</a:t>
            </a:r>
          </a:p>
          <a:p>
            <a:pPr marL="460375"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C</a:t>
            </a:r>
            <a:r>
              <a:rPr lang="en-GB" dirty="0" smtClean="0"/>
              <a:t>hanges </a:t>
            </a:r>
            <a:r>
              <a:rPr lang="en-GB" dirty="0"/>
              <a:t>to a file by different people must be merged </a:t>
            </a:r>
            <a:r>
              <a:rPr lang="en-GB" dirty="0" smtClean="0"/>
              <a:t>correctly</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Record keeping:</a:t>
            </a:r>
          </a:p>
          <a:p>
            <a:pPr marL="460375"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Publish </a:t>
            </a:r>
            <a:r>
              <a:rPr lang="en-GB" dirty="0"/>
              <a:t>and replicate history </a:t>
            </a:r>
            <a:r>
              <a:rPr lang="en-GB" dirty="0" smtClean="0"/>
              <a:t>reliably</a:t>
            </a:r>
          </a:p>
          <a:p>
            <a:pPr marL="460375"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Interrogate </a:t>
            </a:r>
            <a:r>
              <a:rPr lang="en-GB" dirty="0"/>
              <a:t>past </a:t>
            </a:r>
            <a:r>
              <a:rPr lang="en-GB" dirty="0" smtClean="0"/>
              <a:t>changes and find out what version you are looking at</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60363" y="720725"/>
            <a:ext cx="9350375" cy="892175"/>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3E442C"/>
                </a:solidFill>
              </a:rPr>
              <a:t>Typical version control questions</a:t>
            </a:r>
            <a:endParaRPr lang="en-GB" b="1" dirty="0">
              <a:solidFill>
                <a:srgbClr val="3E442C"/>
              </a:solidFill>
            </a:endParaRPr>
          </a:p>
        </p:txBody>
      </p:sp>
      <p:sp>
        <p:nvSpPr>
          <p:cNvPr id="36866" name="Text Box 2"/>
          <p:cNvSpPr txBox="1">
            <a:spLocks noChangeArrowheads="1"/>
          </p:cNvSpPr>
          <p:nvPr/>
        </p:nvSpPr>
        <p:spPr bwMode="auto">
          <a:xfrm>
            <a:off x="360363" y="1957388"/>
            <a:ext cx="9350375" cy="498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00" tIns="50400" rIns="100800" bIns="50400"/>
          <a:lstStyle>
            <a:lvl1pPr marL="452438" indent="-452438">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1pPr>
            <a:lvl2pPr>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2pPr>
            <a:lvl3pPr>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3pPr>
            <a:lvl4pPr>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4pPr>
            <a:lvl5pPr>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2438"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Lst>
              <a:defRPr>
                <a:solidFill>
                  <a:srgbClr val="FFFFFF"/>
                </a:solidFill>
                <a:latin typeface="Gillius ADF No2" pitchFamily="32" charset="0"/>
                <a:ea typeface="DejaVu Sans" charset="0"/>
                <a:cs typeface="DejaVu Sans" charset="0"/>
              </a:defRPr>
            </a:lvl9pPr>
          </a:lstStyle>
          <a:p>
            <a:pPr hangingPunct="0">
              <a:spcBef>
                <a:spcPts val="650"/>
              </a:spcBef>
              <a:buFont typeface="Arial" panose="020B0604020202020204" pitchFamily="34" charset="0"/>
              <a:buChar char="•"/>
            </a:pPr>
            <a:endParaRPr lang="en-GB" sz="2600" dirty="0" smtClean="0">
              <a:solidFill>
                <a:srgbClr val="3E442C"/>
              </a:solidFill>
            </a:endParaRPr>
          </a:p>
          <a:p>
            <a:pPr hangingPunct="0">
              <a:spcBef>
                <a:spcPts val="650"/>
              </a:spcBef>
              <a:buFont typeface="Arial" panose="020B0604020202020204" pitchFamily="34" charset="0"/>
              <a:buChar char="•"/>
            </a:pPr>
            <a:r>
              <a:rPr lang="en-GB" sz="2600" dirty="0" smtClean="0">
                <a:solidFill>
                  <a:srgbClr val="3E442C"/>
                </a:solidFill>
              </a:rPr>
              <a:t>When </a:t>
            </a:r>
            <a:r>
              <a:rPr lang="en-GB" sz="2600" dirty="0">
                <a:solidFill>
                  <a:srgbClr val="3E442C"/>
                </a:solidFill>
              </a:rPr>
              <a:t>should I start using version control for my project?</a:t>
            </a:r>
          </a:p>
          <a:p>
            <a:pPr hangingPunct="0">
              <a:spcBef>
                <a:spcPts val="650"/>
              </a:spcBef>
              <a:buFont typeface="Arial" panose="020B0604020202020204" pitchFamily="34" charset="0"/>
              <a:buChar char="•"/>
            </a:pPr>
            <a:r>
              <a:rPr lang="en-GB" sz="2600" dirty="0">
                <a:solidFill>
                  <a:srgbClr val="3E442C"/>
                </a:solidFill>
              </a:rPr>
              <a:t>Which files should I track in the repository?</a:t>
            </a:r>
          </a:p>
          <a:p>
            <a:pPr hangingPunct="0">
              <a:spcBef>
                <a:spcPts val="650"/>
              </a:spcBef>
              <a:buFont typeface="Arial" panose="020B0604020202020204" pitchFamily="34" charset="0"/>
              <a:buChar char="•"/>
            </a:pPr>
            <a:r>
              <a:rPr lang="en-GB" sz="2600" dirty="0">
                <a:solidFill>
                  <a:srgbClr val="3E442C"/>
                </a:solidFill>
              </a:rPr>
              <a:t>How often should I commit</a:t>
            </a:r>
            <a:r>
              <a:rPr lang="en-GB" sz="2600" dirty="0" smtClean="0">
                <a:solidFill>
                  <a:srgbClr val="3E442C"/>
                </a:solidFill>
              </a:rPr>
              <a:t>?</a:t>
            </a:r>
            <a:endParaRPr lang="en-GB" sz="2600" dirty="0">
              <a:solidFill>
                <a:srgbClr val="3E442C"/>
              </a:solidFill>
            </a:endParaRPr>
          </a:p>
          <a:p>
            <a:pPr hangingPunct="0">
              <a:spcBef>
                <a:spcPts val="650"/>
              </a:spcBef>
              <a:buFont typeface="Arial" panose="020B0604020202020204" pitchFamily="34" charset="0"/>
              <a:buChar char="•"/>
            </a:pPr>
            <a:r>
              <a:rPr lang="en-GB" sz="2600" dirty="0">
                <a:solidFill>
                  <a:srgbClr val="3E442C"/>
                </a:solidFill>
              </a:rPr>
              <a:t>How often should I </a:t>
            </a:r>
            <a:r>
              <a:rPr lang="en-GB" sz="2600" dirty="0" smtClean="0">
                <a:solidFill>
                  <a:srgbClr val="3E442C"/>
                </a:solidFill>
              </a:rPr>
              <a:t>push changes to a shared repo?</a:t>
            </a:r>
            <a:endParaRPr lang="en-GB" sz="2600" dirty="0">
              <a:solidFill>
                <a:srgbClr val="3E442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360363" y="441325"/>
            <a:ext cx="9344025" cy="14414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Five things to do tomorrow</a:t>
            </a:r>
          </a:p>
        </p:txBody>
      </p:sp>
      <p:sp>
        <p:nvSpPr>
          <p:cNvPr id="37890" name="Rectangle 2"/>
          <p:cNvSpPr>
            <a:spLocks noGrp="1" noChangeArrowheads="1"/>
          </p:cNvSpPr>
          <p:nvPr>
            <p:ph type="body" idx="4294967295"/>
          </p:nvPr>
        </p:nvSpPr>
        <p:spPr>
          <a:xfrm>
            <a:off x="292100" y="1889125"/>
            <a:ext cx="9542463" cy="4883150"/>
          </a:xfrm>
          <a:ln/>
        </p:spPr>
        <p:txBody>
          <a:bodyPr/>
          <a:lstStyle/>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dirty="0"/>
              <a:t>Get your current research code into a version control repository,</a:t>
            </a:r>
            <a:r>
              <a:rPr lang="en-US" dirty="0"/>
              <a:t> push to a hosting </a:t>
            </a:r>
            <a:r>
              <a:rPr lang="en-US" dirty="0" smtClean="0"/>
              <a:t>site (a private project is fine)</a:t>
            </a:r>
            <a:endParaRPr lang="en-GB" dirty="0"/>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dirty="0" smtClean="0"/>
              <a:t>Pull </a:t>
            </a:r>
            <a:r>
              <a:rPr lang="en-GB" dirty="0"/>
              <a:t>it onto another computer, get it to build and </a:t>
            </a:r>
            <a:r>
              <a:rPr lang="en-GB" dirty="0" smtClean="0"/>
              <a:t>run</a:t>
            </a:r>
            <a:endParaRPr lang="en-GB" dirty="0">
              <a:latin typeface="Gillius ADF No2"/>
            </a:endParaRPr>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dirty="0" smtClean="0"/>
              <a:t>Talk </a:t>
            </a:r>
            <a:r>
              <a:rPr lang="en-GB" dirty="0"/>
              <a:t>to another researcher in your group, allot an hour to experiment with reviewing a bit of each other's </a:t>
            </a:r>
            <a:r>
              <a:rPr lang="en-GB" dirty="0" smtClean="0"/>
              <a:t>code</a:t>
            </a:r>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dirty="0" smtClean="0"/>
              <a:t>Identify </a:t>
            </a:r>
            <a:r>
              <a:rPr lang="en-GB" dirty="0"/>
              <a:t>a piece of your code that you can isolate and </a:t>
            </a:r>
            <a:r>
              <a:rPr lang="en-GB" dirty="0" smtClean="0"/>
              <a:t>test</a:t>
            </a:r>
          </a:p>
          <a:p>
            <a:pPr marL="458787"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n-GB" dirty="0" smtClean="0"/>
              <a:t>Pick </a:t>
            </a:r>
            <a:r>
              <a:rPr lang="en-GB" dirty="0"/>
              <a:t>a licence for your code, </a:t>
            </a:r>
            <a:r>
              <a:rPr lang="en-US" dirty="0"/>
              <a:t>check compatibility with other code you're using, add it to code files</a:t>
            </a: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latin typeface="Gillius ADF No2"/>
            </a:endParaRPr>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p>
          <a:p>
            <a:pPr lvl="1" indent="-2841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Validation and verification </a:t>
            </a:r>
          </a:p>
        </p:txBody>
      </p:sp>
      <p:sp>
        <p:nvSpPr>
          <p:cNvPr id="10242"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Validation: Establishing how well your model represents reality</a:t>
            </a:r>
          </a:p>
          <a:p>
            <a:pPr marL="51911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Research papers are expected to do this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Verification: Establishing that you have implemented your model</a:t>
            </a:r>
          </a:p>
          <a:p>
            <a:pPr marL="51911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This is what formal software testing is about</a:t>
            </a:r>
          </a:p>
          <a:p>
            <a:pPr marL="51911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It's also what most informal good practice aims at</a:t>
            </a:r>
          </a:p>
          <a:p>
            <a:pPr marL="51911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Research papers seldom attempt any of this</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360363" y="720725"/>
            <a:ext cx="9344025" cy="8842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“Feedback cycles”</a:t>
            </a:r>
          </a:p>
        </p:txBody>
      </p:sp>
      <p:sp>
        <p:nvSpPr>
          <p:cNvPr id="11266" name="Rectangle 2"/>
          <p:cNvSpPr>
            <a:spLocks noGrp="1" noChangeArrowheads="1"/>
          </p:cNvSpPr>
          <p:nvPr>
            <p:ph type="body" idx="4294967295"/>
          </p:nvPr>
        </p:nvSpPr>
        <p:spPr>
          <a:xfrm>
            <a:off x="360363" y="1957388"/>
            <a:ext cx="9344025" cy="4975225"/>
          </a:xfrm>
          <a:ln/>
        </p:spPr>
        <p:txBody>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Write code → learn how code is wrong → fix code</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Software development “best practice” is often about trying to shorten or simplify this cycle</a:t>
            </a:r>
          </a:p>
          <a:p>
            <a:pPr marL="461962" indent="-457200">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Learn about your mistakes as early as possible</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750" y="720812"/>
            <a:ext cx="8729663" cy="621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750" y="720812"/>
            <a:ext cx="8729663" cy="621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750" y="720812"/>
            <a:ext cx="8729663" cy="621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5834" y="720725"/>
            <a:ext cx="8729907" cy="621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ius ADF No2"/>
        <a:ea typeface="DejaVu Sans"/>
        <a:cs typeface="DejaVu Sans"/>
      </a:majorFont>
      <a:minorFont>
        <a:latin typeface="Gillius ADF No2"/>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ius ADF No2"/>
        <a:ea typeface="DejaVu Sans"/>
        <a:cs typeface="DejaVu Sans"/>
      </a:majorFont>
      <a:minorFont>
        <a:latin typeface="Gillius ADF No2"/>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ius ADF No2"/>
        <a:ea typeface="DejaVu Sans"/>
        <a:cs typeface="DejaVu Sans"/>
      </a:majorFont>
      <a:minorFont>
        <a:latin typeface="Gillius ADF No2"/>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ius ADF No2"/>
        <a:ea typeface="DejaVu Sans"/>
        <a:cs typeface="DejaVu Sans"/>
      </a:majorFont>
      <a:minorFont>
        <a:latin typeface="Gillius ADF No2"/>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ius ADF No2"/>
        <a:ea typeface="DejaVu Sans"/>
        <a:cs typeface="DejaVu Sans"/>
      </a:majorFont>
      <a:minorFont>
        <a:latin typeface="Gillius ADF No2"/>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Gillius ADF No2"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2499</Words>
  <Application>Microsoft Office PowerPoint</Application>
  <PresentationFormat>Custom</PresentationFormat>
  <Paragraphs>256</Paragraphs>
  <Slides>33</Slides>
  <Notes>32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33</vt:i4>
      </vt:variant>
    </vt:vector>
  </HeadingPairs>
  <TitlesOfParts>
    <vt:vector size="42" baseType="lpstr">
      <vt:lpstr>Arial</vt:lpstr>
      <vt:lpstr>DejaVu Sans</vt:lpstr>
      <vt:lpstr>Gillius ADF No2</vt:lpstr>
      <vt:lpstr>Times New Roman</vt:lpstr>
      <vt:lpstr>Office Theme</vt:lpstr>
      <vt:lpstr>Office Theme</vt:lpstr>
      <vt:lpstr>Office Theme</vt:lpstr>
      <vt:lpstr>Office Theme</vt:lpstr>
      <vt:lpstr>Office Theme</vt:lpstr>
      <vt:lpstr>PowerPoint Presentation</vt:lpstr>
      <vt:lpstr>Research software: The Question</vt:lpstr>
      <vt:lpstr>Validation and verification </vt:lpstr>
      <vt:lpstr>Validation and verification </vt:lpstr>
      <vt:lpstr>“Feedback cycles”</vt:lpstr>
      <vt:lpstr>PowerPoint Presentation</vt:lpstr>
      <vt:lpstr>PowerPoint Presentation</vt:lpstr>
      <vt:lpstr>PowerPoint Presentation</vt:lpstr>
      <vt:lpstr>PowerPoint Presentation</vt:lpstr>
      <vt:lpstr>PowerPoint Presentation</vt:lpstr>
      <vt:lpstr>PowerPoint Presentation</vt:lpstr>
      <vt:lpstr>A philosophical point</vt:lpstr>
      <vt:lpstr>“Code reviews” </vt:lpstr>
      <vt:lpstr>Readable code is reviewable code</vt:lpstr>
      <vt:lpstr>Code reviews? No problem</vt:lpstr>
      <vt:lpstr>Unit testing: what is it?</vt:lpstr>
      <vt:lpstr>Unit testing: what's it for?</vt:lpstr>
      <vt:lpstr>Unit testing questions</vt:lpstr>
      <vt:lpstr>Unit testing questions</vt:lpstr>
      <vt:lpstr>Unit testing questions</vt:lpstr>
      <vt:lpstr>Unit testing questions</vt:lpstr>
      <vt:lpstr>An example</vt:lpstr>
      <vt:lpstr>An example</vt:lpstr>
      <vt:lpstr>Version control</vt:lpstr>
      <vt:lpstr>Keeping track of history</vt:lpstr>
      <vt:lpstr>Collaborating... with yourself!</vt:lpstr>
      <vt:lpstr>Collaborating with others</vt:lpstr>
      <vt:lpstr>Version control helps with all this</vt:lpstr>
      <vt:lpstr>Version control systems</vt:lpstr>
      <vt:lpstr>Version control hosting sites</vt:lpstr>
      <vt:lpstr>How is that different from Dropbox?</vt:lpstr>
      <vt:lpstr>Typical version control questions</vt:lpstr>
      <vt:lpstr>Five things to do tomorrow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Software for Audio &amp; Music Research</dc:title>
  <dc:creator>markp</dc:creator>
  <cp:lastModifiedBy>Chris Cannam</cp:lastModifiedBy>
  <cp:revision>87</cp:revision>
  <cp:lastPrinted>2012-06-17T19:33:56Z</cp:lastPrinted>
  <dcterms:created xsi:type="dcterms:W3CDTF">2010-09-14T14:07:15Z</dcterms:created>
  <dcterms:modified xsi:type="dcterms:W3CDTF">2012-09-17T11:14:21Z</dcterms:modified>
</cp:coreProperties>
</file>